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7.jpeg" ContentType="image/jpeg"/>
  <Override PartName="/ppt/media/image44.jpeg" ContentType="image/jpeg"/>
  <Override PartName="/ppt/media/image41.jpeg" ContentType="image/jpeg"/>
  <Override PartName="/ppt/media/image40.png" ContentType="image/png"/>
  <Override PartName="/ppt/media/image38.jpeg" ContentType="image/jpeg"/>
  <Override PartName="/ppt/media/image15.png" ContentType="image/png"/>
  <Override PartName="/ppt/media/image39.png" ContentType="image/png"/>
  <Override PartName="/ppt/media/image37.jpeg" ContentType="image/jpeg"/>
  <Override PartName="/ppt/media/image14.png" ContentType="image/png"/>
  <Override PartName="/ppt/media/image4.jpeg" ContentType="image/jpeg"/>
  <Override PartName="/ppt/media/image18.png" ContentType="image/png"/>
  <Override PartName="/ppt/media/image28.png" ContentType="image/png"/>
  <Override PartName="/ppt/media/image30.png" ContentType="image/png"/>
  <Override PartName="/ppt/media/image32.png" ContentType="image/png"/>
  <Override PartName="/ppt/media/image35.png" ContentType="image/png"/>
  <Override PartName="/ppt/media/image8.jpeg" ContentType="image/jpeg"/>
  <Override PartName="/ppt/media/image11.png" ContentType="image/png"/>
  <Override PartName="/ppt/media/image36.png" ContentType="image/png"/>
  <Override PartName="/ppt/media/image46.jpeg" ContentType="image/jpeg"/>
  <Override PartName="/ppt/media/image13.jpeg" ContentType="image/jpeg"/>
  <Override PartName="/ppt/media/image45.jpeg" ContentType="image/jpeg"/>
  <Override PartName="/ppt/media/image12.jpeg" ContentType="image/jpeg"/>
  <Override PartName="/ppt/media/image43.jpeg" ContentType="image/jpeg"/>
  <Override PartName="/ppt/media/image10.jpeg" ContentType="image/jpeg"/>
  <Override PartName="/ppt/media/image16.jpeg" ContentType="image/jpeg"/>
  <Override PartName="/ppt/media/image19.jpeg" ContentType="image/jpeg"/>
  <Override PartName="/ppt/media/image9.png" ContentType="image/png"/>
  <Override PartName="/ppt/media/image6.png" ContentType="image/png"/>
  <Override PartName="/ppt/media/image42.jpeg" ContentType="image/jpeg"/>
  <Override PartName="/ppt/media/image5.png" ContentType="image/png"/>
  <Override PartName="/ppt/media/image21.jpeg" ContentType="image/jpeg"/>
  <Override PartName="/ppt/media/image22.jpeg" ContentType="image/jpeg"/>
  <Override PartName="/ppt/media/image1.jpeg" ContentType="image/jpeg"/>
  <Override PartName="/ppt/media/image23.jpeg" ContentType="image/jpeg"/>
  <Override PartName="/ppt/media/image2.jpeg" ContentType="image/jpeg"/>
  <Override PartName="/ppt/media/image24.jpeg" ContentType="image/jpeg"/>
  <Override PartName="/ppt/media/image3.jpeg" ContentType="image/jpeg"/>
  <Override PartName="/ppt/media/image25.jpeg" ContentType="image/jpeg"/>
  <Override PartName="/ppt/media/image7.jpeg" ContentType="image/jpeg"/>
  <Override PartName="/ppt/media/image26.png" ContentType="image/png"/>
  <Override PartName="/ppt/media/image29.jpeg" ContentType="image/jpeg"/>
  <Override PartName="/ppt/media/image20.jpeg" ContentType="image/jpeg"/>
  <Override PartName="/ppt/media/media27.mp4" ContentType="video/mp4"/>
  <Override PartName="/ppt/media/image17.gif" ContentType="image/gif"/>
  <Override PartName="/ppt/media/image31.jpeg" ContentType="image/jpeg"/>
  <Override PartName="/ppt/media/image33.jpeg" ContentType="image/jpeg"/>
  <Override PartName="/ppt/media/image34.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ffffff"/>
                </a:solidFill>
                <a:latin typeface="Century Gothic"/>
              </a:rPr>
              <a:t>Click to move the slide</a:t>
            </a:r>
            <a:endParaRPr b="0" lang="en-US" sz="1800" spc="-1" strike="noStrike">
              <a:solidFill>
                <a:srgbClr val="ffffff"/>
              </a:solidFill>
              <a:latin typeface="Century Gothic"/>
            </a:endParaRPr>
          </a:p>
        </p:txBody>
      </p:sp>
      <p:sp>
        <p:nvSpPr>
          <p:cNvPr id="194"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95"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96"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97"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98" name="PlaceHolder 6"/>
          <p:cNvSpPr>
            <a:spLocks noGrp="1"/>
          </p:cNvSpPr>
          <p:nvPr>
            <p:ph type="sldNum"/>
          </p:nvPr>
        </p:nvSpPr>
        <p:spPr>
          <a:xfrm>
            <a:off x="4278960" y="10157400"/>
            <a:ext cx="3280680" cy="534240"/>
          </a:xfrm>
          <a:prstGeom prst="rect">
            <a:avLst/>
          </a:prstGeom>
        </p:spPr>
        <p:txBody>
          <a:bodyPr lIns="0" rIns="0" tIns="0" bIns="0" anchor="b"/>
          <a:p>
            <a:pPr algn="r"/>
            <a:fld id="{00B7D5A0-6095-46EA-AA45-3EC34421223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hyperlink" Target="https://fr.wikipedia.org/wiki/Mendoza_(ville)" TargetMode="External"/><Relationship Id="rId2" Type="http://schemas.openxmlformats.org/officeDocument/2006/relationships/hyperlink" Target="https://fr.wikipedia.org/wiki/Argentine" TargetMode="External"/><Relationship Id="rId3" Type="http://schemas.openxmlformats.org/officeDocument/2006/relationships/hyperlink" Target="https://fr.wikipedia.org/wiki/Malarg%C3%BCe" TargetMode="External"/><Relationship Id="rId4" Type="http://schemas.openxmlformats.org/officeDocument/2006/relationships/slide" Target="../slides/slide12.xml"/><Relationship Id="rId5"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hyperlink" Target="https://fr.wikipedia.org/wiki/Effet_Tcherenkov" TargetMode="External"/><Relationship Id="rId2" Type="http://schemas.openxmlformats.org/officeDocument/2006/relationships/slide" Target="../slides/slide13.xml"/><Relationship Id="rId3"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fr.wikipedia.org/wiki/Fond_diffus_cosmologique" TargetMode="External"/><Relationship Id="rId2" Type="http://schemas.openxmlformats.org/officeDocument/2006/relationships/hyperlink" Target="https://fr.wikipedia.org/wiki/Limite_de_Greisen-Zatsepin-Kuzmin" TargetMode="External"/><Relationship Id="rId3" Type="http://schemas.openxmlformats.org/officeDocument/2006/relationships/slide" Target="../slides/slide17.xml"/><Relationship Id="rId4"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5800" y="1143000"/>
            <a:ext cx="5486040" cy="3085920"/>
          </a:xfrm>
          <a:prstGeom prst="rect">
            <a:avLst/>
          </a:prstGeom>
        </p:spPr>
      </p:sp>
      <p:sp>
        <p:nvSpPr>
          <p:cNvPr id="29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L’astrophysique était depuis toujours la passion d’un grand nombre « pour ne pas dire tout » de physicien ..mais il « limiter » leur étude au domaine du visible en utilisant diffèrent télescope</a:t>
            </a:r>
            <a:br/>
            <a:r>
              <a:rPr b="0" lang="en-US" sz="2000" spc="-1" strike="noStrike">
                <a:latin typeface="Arial"/>
              </a:rPr>
              <a:t>mais ont vas voir qu’il peut exister d’autres messager du cosmos </a:t>
            </a:r>
            <a:endParaRPr b="0" lang="en-US" sz="2000" spc="-1" strike="noStrike">
              <a:latin typeface="Arial"/>
            </a:endParaRPr>
          </a:p>
        </p:txBody>
      </p:sp>
      <p:sp>
        <p:nvSpPr>
          <p:cNvPr id="294" name="TextShape 3"/>
          <p:cNvSpPr txBox="1"/>
          <p:nvPr/>
        </p:nvSpPr>
        <p:spPr>
          <a:xfrm>
            <a:off x="3884760" y="8685360"/>
            <a:ext cx="2971440" cy="458280"/>
          </a:xfrm>
          <a:prstGeom prst="rect">
            <a:avLst/>
          </a:prstGeom>
          <a:noFill/>
          <a:ln>
            <a:noFill/>
          </a:ln>
        </p:spPr>
        <p:txBody>
          <a:bodyPr anchor="b"/>
          <a:p>
            <a:pPr algn="r">
              <a:lnSpc>
                <a:spcPct val="100000"/>
              </a:lnSpc>
            </a:pPr>
            <a:fld id="{F7264EF4-0DD2-4B54-9139-600F6A7A060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6040" cy="3085920"/>
          </a:xfrm>
          <a:prstGeom prst="rect">
            <a:avLst/>
          </a:prstGeom>
        </p:spPr>
      </p:sp>
      <p:sp>
        <p:nvSpPr>
          <p:cNvPr id="320"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Ont voit ici deux schéma qui monte le développement de la gerbe dans ca globalité depuis la première particules incidente sur l’atmospheres jusqu’au dernière retomber qui arrive jusqu’au sol.</a:t>
            </a:r>
            <a:br/>
            <a:r>
              <a:rPr b="0" lang="en-US" sz="2000" spc="-1" strike="noStrike">
                <a:latin typeface="Arial"/>
              </a:rPr>
              <a:t>Super-kamiokande/hess/peak weak</a:t>
            </a:r>
            <a:endParaRPr b="0" lang="en-US" sz="2000" spc="-1" strike="noStrike">
              <a:latin typeface="Arial"/>
            </a:endParaRPr>
          </a:p>
        </p:txBody>
      </p:sp>
      <p:sp>
        <p:nvSpPr>
          <p:cNvPr id="321" name="TextShape 3"/>
          <p:cNvSpPr txBox="1"/>
          <p:nvPr/>
        </p:nvSpPr>
        <p:spPr>
          <a:xfrm>
            <a:off x="3884760" y="8685360"/>
            <a:ext cx="2971440" cy="458280"/>
          </a:xfrm>
          <a:prstGeom prst="rect">
            <a:avLst/>
          </a:prstGeom>
          <a:noFill/>
          <a:ln>
            <a:noFill/>
          </a:ln>
        </p:spPr>
        <p:txBody>
          <a:bodyPr anchor="b"/>
          <a:p>
            <a:pPr algn="r">
              <a:lnSpc>
                <a:spcPct val="100000"/>
              </a:lnSpc>
            </a:pPr>
            <a:fld id="{0C41C485-92D3-4935-A83E-B7F5FFE19B3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6040" cy="3085920"/>
          </a:xfrm>
          <a:prstGeom prst="rect">
            <a:avLst/>
          </a:prstGeom>
        </p:spPr>
      </p:sp>
      <p:sp>
        <p:nvSpPr>
          <p:cNvPr id="32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solidFill>
                  <a:srgbClr val="000000"/>
                </a:solidFill>
                <a:latin typeface="+mn-lt"/>
                <a:ea typeface="+mn-ea"/>
              </a:rPr>
              <a:t>il s'agit d'une plaine (la Pampa Amarilla) à 1 400 mètres d'altitude qui est située à 370 km au sud de </a:t>
            </a:r>
            <a:r>
              <a:rPr b="0" lang="en-US" sz="1200" spc="-1" strike="noStrike">
                <a:solidFill>
                  <a:srgbClr val="000000"/>
                </a:solidFill>
                <a:latin typeface="+mn-lt"/>
                <a:ea typeface="+mn-ea"/>
                <a:hlinkClick r:id="rId1"/>
              </a:rPr>
              <a:t>Mendoza</a:t>
            </a:r>
            <a:r>
              <a:rPr b="0" lang="en-US" sz="1200" spc="-1" strike="noStrike">
                <a:solidFill>
                  <a:srgbClr val="000000"/>
                </a:solidFill>
                <a:latin typeface="+mn-lt"/>
                <a:ea typeface="+mn-ea"/>
              </a:rPr>
              <a:t> en </a:t>
            </a:r>
            <a:r>
              <a:rPr b="0" lang="en-US" sz="1200" spc="-1" strike="noStrike">
                <a:solidFill>
                  <a:srgbClr val="000000"/>
                </a:solidFill>
                <a:latin typeface="+mn-lt"/>
                <a:ea typeface="+mn-ea"/>
                <a:hlinkClick r:id="rId2"/>
              </a:rPr>
              <a:t>Argentine</a:t>
            </a:r>
            <a:r>
              <a:rPr b="0" lang="en-US" sz="1200" spc="-1" strike="noStrike">
                <a:solidFill>
                  <a:srgbClr val="000000"/>
                </a:solidFill>
                <a:latin typeface="+mn-lt"/>
                <a:ea typeface="+mn-ea"/>
              </a:rPr>
              <a:t> près de la petite ville minière de </a:t>
            </a:r>
            <a:r>
              <a:rPr b="0" lang="en-US" sz="1200" spc="-1" strike="noStrike">
                <a:solidFill>
                  <a:srgbClr val="000000"/>
                </a:solidFill>
                <a:latin typeface="+mn-lt"/>
                <a:ea typeface="+mn-ea"/>
                <a:hlinkClick r:id="rId3"/>
              </a:rPr>
              <a:t>Malargüe</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inauguré en 2008</a:t>
            </a:r>
            <a:endParaRPr b="0" lang="en-US" sz="1200" spc="-1" strike="noStrike">
              <a:latin typeface="Arial"/>
            </a:endParaRPr>
          </a:p>
          <a:p>
            <a:pPr>
              <a:lnSpc>
                <a:spcPct val="100000"/>
              </a:lnSpc>
            </a:pPr>
            <a:r>
              <a:rPr b="0" lang="en-US" sz="1200" spc="-1" strike="noStrike">
                <a:solidFill>
                  <a:srgbClr val="000000"/>
                </a:solidFill>
                <a:latin typeface="+mn-lt"/>
                <a:ea typeface="+mn-ea"/>
              </a:rPr>
              <a:t>3 000 km²</a:t>
            </a:r>
            <a:endParaRPr b="0" lang="en-US" sz="1200" spc="-1" strike="noStrike">
              <a:latin typeface="Arial"/>
            </a:endParaRPr>
          </a:p>
          <a:p>
            <a:pPr>
              <a:lnSpc>
                <a:spcPct val="100000"/>
              </a:lnSpc>
            </a:pPr>
            <a:endParaRPr b="0" lang="en-US" sz="1200" spc="-1" strike="noStrike">
              <a:latin typeface="Arial"/>
            </a:endParaRPr>
          </a:p>
        </p:txBody>
      </p:sp>
      <p:sp>
        <p:nvSpPr>
          <p:cNvPr id="324" name="TextShape 3"/>
          <p:cNvSpPr txBox="1"/>
          <p:nvPr/>
        </p:nvSpPr>
        <p:spPr>
          <a:xfrm>
            <a:off x="3884760" y="8685360"/>
            <a:ext cx="2971440" cy="458280"/>
          </a:xfrm>
          <a:prstGeom prst="rect">
            <a:avLst/>
          </a:prstGeom>
          <a:noFill/>
          <a:ln>
            <a:noFill/>
          </a:ln>
        </p:spPr>
        <p:txBody>
          <a:bodyPr anchor="b"/>
          <a:p>
            <a:pPr algn="r">
              <a:lnSpc>
                <a:spcPct val="100000"/>
              </a:lnSpc>
            </a:pPr>
            <a:fld id="{3940161C-94A2-42E3-88FC-D5C398C02D2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6040" cy="3085920"/>
          </a:xfrm>
          <a:prstGeom prst="rect">
            <a:avLst/>
          </a:prstGeom>
        </p:spPr>
      </p:sp>
      <p:sp>
        <p:nvSpPr>
          <p:cNvPr id="326"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solidFill>
                  <a:srgbClr val="000000"/>
                </a:solidFill>
                <a:latin typeface="+mn-lt"/>
                <a:ea typeface="+mn-ea"/>
              </a:rPr>
              <a:t>1 600 détecteurs </a:t>
            </a:r>
            <a:r>
              <a:rPr b="0" lang="en-US" sz="1200" spc="-1" strike="noStrike">
                <a:solidFill>
                  <a:srgbClr val="000000"/>
                </a:solidFill>
                <a:latin typeface="+mn-lt"/>
                <a:ea typeface="+mn-ea"/>
                <a:hlinkClick r:id="rId1"/>
              </a:rPr>
              <a:t>Tcherenkov</a:t>
            </a:r>
            <a:br/>
            <a:r>
              <a:rPr b="0" lang="en-US" sz="1200" spc="-1" strike="noStrike">
                <a:solidFill>
                  <a:srgbClr val="000000"/>
                </a:solidFill>
                <a:latin typeface="+mn-lt"/>
                <a:ea typeface="+mn-ea"/>
              </a:rPr>
              <a:t>24 télescopes à fluorescence sont répartis sur 4 sites. Les 6 télescopes de chaque site situé à la périphérique du quadrilatère. Mais ces détecteurs ne peuvent fonctionner que par nuit claire avec un éclairage de la Lune limité soit environ 14 % du temps total. Compte tenu de la transparence de l'air la portée est en moyenne d'environ 18 km</a:t>
            </a:r>
            <a:r>
              <a:rPr b="0" lang="en-US" sz="1200" spc="-1" strike="noStrike" baseline="30000">
                <a:solidFill>
                  <a:srgbClr val="000000"/>
                </a:solidFill>
                <a:latin typeface="+mn-lt"/>
                <a:ea typeface="+mn-ea"/>
              </a:rPr>
              <a:t>5.</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327" name="TextShape 3"/>
          <p:cNvSpPr txBox="1"/>
          <p:nvPr/>
        </p:nvSpPr>
        <p:spPr>
          <a:xfrm>
            <a:off x="3884760" y="8685360"/>
            <a:ext cx="2971440" cy="458280"/>
          </a:xfrm>
          <a:prstGeom prst="rect">
            <a:avLst/>
          </a:prstGeom>
          <a:noFill/>
          <a:ln>
            <a:noFill/>
          </a:ln>
        </p:spPr>
        <p:txBody>
          <a:bodyPr anchor="b"/>
          <a:p>
            <a:pPr algn="r">
              <a:lnSpc>
                <a:spcPct val="100000"/>
              </a:lnSpc>
            </a:pPr>
            <a:fld id="{70C4F0E1-ADBF-4348-8FF0-F553F55113E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6040" cy="3085920"/>
          </a:xfrm>
          <a:prstGeom prst="rect">
            <a:avLst/>
          </a:prstGeom>
        </p:spPr>
      </p:sp>
      <p:sp>
        <p:nvSpPr>
          <p:cNvPr id="329"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Scientists can determine the energy of the primary cosmic ray particle based on the amount of light they detect from a sample of secondary particles. Slight differences in the detection times at different tank positions help scientists determine the trajectory of the incoming cosmic ray.</a:t>
            </a:r>
            <a:endParaRPr b="0" lang="en-US" sz="2000" spc="-1" strike="noStrike">
              <a:latin typeface="Arial"/>
            </a:endParaRPr>
          </a:p>
          <a:p>
            <a:pPr marL="216000" indent="-216000">
              <a:lnSpc>
                <a:spcPct val="100000"/>
              </a:lnSpc>
            </a:pPr>
            <a:r>
              <a:rPr b="0" lang="en-US" sz="2000" spc="-1" strike="noStrike">
                <a:latin typeface="Arial"/>
              </a:rPr>
              <a:t>The Auger Observatory's fluorescence detectors are much more sensitive than the human eye and can "see" distant air showers develop. Occasionally, a cascade will occur in a place where two fluorescence detectors can record it, which allows for very precise measurements of the direction the cosmic ray came from.</a:t>
            </a:r>
            <a:endParaRPr b="0" lang="en-US" sz="2000" spc="-1" strike="noStrike">
              <a:latin typeface="Arial"/>
            </a:endParaRPr>
          </a:p>
        </p:txBody>
      </p:sp>
      <p:sp>
        <p:nvSpPr>
          <p:cNvPr id="330" name="TextShape 3"/>
          <p:cNvSpPr txBox="1"/>
          <p:nvPr/>
        </p:nvSpPr>
        <p:spPr>
          <a:xfrm>
            <a:off x="3884760" y="8685360"/>
            <a:ext cx="2971440" cy="458280"/>
          </a:xfrm>
          <a:prstGeom prst="rect">
            <a:avLst/>
          </a:prstGeom>
          <a:noFill/>
          <a:ln>
            <a:noFill/>
          </a:ln>
        </p:spPr>
        <p:txBody>
          <a:bodyPr anchor="b"/>
          <a:p>
            <a:pPr algn="r">
              <a:lnSpc>
                <a:spcPct val="100000"/>
              </a:lnSpc>
            </a:pPr>
            <a:fld id="{FD986B5B-5861-451E-9293-5420FE5E9ED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6040" cy="3085920"/>
          </a:xfrm>
          <a:prstGeom prst="rect">
            <a:avLst/>
          </a:prstGeom>
        </p:spPr>
      </p:sp>
      <p:sp>
        <p:nvSpPr>
          <p:cNvPr id="332"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L’abondance des éléments est proche des abondances solaires sauf pour certains éléments (Li,Be,B,Sc,etc..)</a:t>
            </a:r>
            <a:br/>
            <a:r>
              <a:rPr b="0" lang="en-US" sz="2000" spc="-1" strike="noStrike">
                <a:latin typeface="Arial"/>
              </a:rPr>
              <a:t>Le spectre se présente comme une succession de lois de puissance: </a:t>
            </a:r>
            <a:endParaRPr b="0" lang="en-US" sz="2000" spc="-1" strike="noStrike">
              <a:latin typeface="Arial"/>
            </a:endParaRPr>
          </a:p>
          <a:p>
            <a:pPr marL="216000" indent="-216000">
              <a:lnSpc>
                <a:spcPct val="100000"/>
              </a:lnSpc>
            </a:pPr>
            <a:r>
              <a:rPr b="0" lang="en-US" sz="2000" spc="-1" strike="noStrike">
                <a:latin typeface="Arial"/>
              </a:rPr>
              <a:t>F(E)∝ E-4.67; 10 GeV à 5.10°15 eV </a:t>
            </a:r>
            <a:endParaRPr b="0" lang="en-US" sz="2000" spc="-1" strike="noStrike">
              <a:latin typeface="Arial"/>
            </a:endParaRPr>
          </a:p>
          <a:p>
            <a:pPr marL="216000" indent="-216000">
              <a:lnSpc>
                <a:spcPct val="100000"/>
              </a:lnSpc>
            </a:pPr>
            <a:r>
              <a:rPr b="0" lang="en-US" sz="2000" spc="-1" strike="noStrike">
                <a:latin typeface="Arial"/>
              </a:rPr>
              <a:t>F(E)∝E-5.05; </a:t>
            </a:r>
            <a:r>
              <a:rPr b="0" lang="en-US" sz="1050" spc="-1" strike="noStrike">
                <a:latin typeface="Arial"/>
              </a:rPr>
              <a:t>5.10°15</a:t>
            </a:r>
            <a:r>
              <a:rPr b="0" lang="en-US" sz="2000" spc="-1" strike="noStrike">
                <a:latin typeface="Arial"/>
              </a:rPr>
              <a:t> eV à 3.10°19 eV </a:t>
            </a:r>
            <a:endParaRPr b="0" lang="en-US" sz="2000" spc="-1" strike="noStrike">
              <a:latin typeface="Arial"/>
            </a:endParaRPr>
          </a:p>
          <a:p>
            <a:pPr marL="216000" indent="-216000">
              <a:lnSpc>
                <a:spcPct val="100000"/>
              </a:lnSpc>
            </a:pPr>
            <a:r>
              <a:rPr b="0" lang="en-US" sz="2000" spc="-1" strike="noStrike">
                <a:latin typeface="Arial"/>
              </a:rPr>
              <a:t>F(E)∝E-4.7; au delà 3.10°19 eV</a:t>
            </a:r>
            <a:endParaRPr b="0" lang="en-US" sz="2000" spc="-1" strike="noStrike">
              <a:latin typeface="Arial"/>
            </a:endParaRPr>
          </a:p>
        </p:txBody>
      </p:sp>
      <p:sp>
        <p:nvSpPr>
          <p:cNvPr id="333" name="TextShape 3"/>
          <p:cNvSpPr txBox="1"/>
          <p:nvPr/>
        </p:nvSpPr>
        <p:spPr>
          <a:xfrm>
            <a:off x="3884760" y="8685360"/>
            <a:ext cx="2971440" cy="458280"/>
          </a:xfrm>
          <a:prstGeom prst="rect">
            <a:avLst/>
          </a:prstGeom>
          <a:noFill/>
          <a:ln>
            <a:noFill/>
          </a:ln>
        </p:spPr>
        <p:txBody>
          <a:bodyPr anchor="b"/>
          <a:p>
            <a:pPr algn="r">
              <a:lnSpc>
                <a:spcPct val="100000"/>
              </a:lnSpc>
            </a:pPr>
            <a:fld id="{134AD84B-046B-4FB7-AF43-3156A931764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685800" y="1143000"/>
            <a:ext cx="5486040" cy="3085920"/>
          </a:xfrm>
          <a:prstGeom prst="rect">
            <a:avLst/>
          </a:prstGeom>
        </p:spPr>
      </p:sp>
      <p:sp>
        <p:nvSpPr>
          <p:cNvPr id="335" name="PlaceHolder 2"/>
          <p:cNvSpPr>
            <a:spLocks noGrp="1"/>
          </p:cNvSpPr>
          <p:nvPr>
            <p:ph type="body"/>
          </p:nvPr>
        </p:nvSpPr>
        <p:spPr>
          <a:xfrm>
            <a:off x="685800" y="4400640"/>
            <a:ext cx="5486040" cy="3600000"/>
          </a:xfrm>
          <a:prstGeom prst="rect">
            <a:avLst/>
          </a:prstGeom>
        </p:spPr>
        <p:txBody>
          <a:bodyPr/>
          <a:p>
            <a:pPr>
              <a:lnSpc>
                <a:spcPct val="100000"/>
              </a:lnSpc>
            </a:pPr>
            <a:r>
              <a:rPr b="0" lang="en-US" sz="1200" spc="-1" strike="noStrike">
                <a:solidFill>
                  <a:srgbClr val="000000"/>
                </a:solidFill>
                <a:latin typeface="+mn-lt"/>
                <a:ea typeface="+mn-ea"/>
              </a:rPr>
              <a:t>Les mécanismes de propagation de ces particules entre leurs sources et la Terre restent incertains. En particulier, aux énergies supérieures à environ {\displaystyle 5\times 10^{19}} eV, elles doivent perdre rapidement leur énergie par interaction avec le </a:t>
            </a:r>
            <a:r>
              <a:rPr b="0" lang="en-US" sz="1200" spc="-1" strike="noStrike">
                <a:solidFill>
                  <a:srgbClr val="000000"/>
                </a:solidFill>
                <a:latin typeface="+mn-lt"/>
                <a:ea typeface="+mn-ea"/>
                <a:hlinkClick r:id="rId1"/>
              </a:rPr>
              <a:t>CMB</a:t>
            </a:r>
            <a:r>
              <a:rPr b="0" lang="en-US" sz="1200" spc="-1" strike="noStrike">
                <a:solidFill>
                  <a:srgbClr val="000000"/>
                </a:solidFill>
                <a:latin typeface="+mn-lt"/>
                <a:ea typeface="+mn-ea"/>
              </a:rPr>
              <a:t> (c'est l'effet </a:t>
            </a:r>
            <a:r>
              <a:rPr b="0" lang="en-US" sz="1200" spc="-1" strike="noStrike">
                <a:solidFill>
                  <a:srgbClr val="000000"/>
                </a:solidFill>
                <a:latin typeface="+mn-lt"/>
                <a:ea typeface="+mn-ea"/>
                <a:hlinkClick r:id="rId2"/>
              </a:rPr>
              <a:t>GZK</a:t>
            </a:r>
            <a:r>
              <a:rPr b="0" lang="en-US" sz="1200" spc="-1" strike="noStrike">
                <a:solidFill>
                  <a:srgbClr val="000000"/>
                </a:solidFill>
                <a:latin typeface="+mn-lt"/>
                <a:ea typeface="+mn-ea"/>
              </a:rPr>
              <a:t>, prédit de longue date et dont la confirmation/infirmation expérimentale est un but majeur de l'observatoire Auger). Par ailleurs, les rayons cosmiques sont probablement déviés par des champs magnétiques, ce qui empêcherait de « voir » directement les sources depuis la Terre.</a:t>
            </a:r>
            <a:endParaRPr b="0" lang="en-US" sz="1200" spc="-1" strike="noStrike">
              <a:latin typeface="Arial"/>
            </a:endParaRPr>
          </a:p>
          <a:p>
            <a:pPr>
              <a:lnSpc>
                <a:spcPct val="100000"/>
              </a:lnSpc>
            </a:pPr>
            <a:endParaRPr b="0" lang="en-US" sz="1200" spc="-1" strike="noStrike">
              <a:latin typeface="Arial"/>
            </a:endParaRPr>
          </a:p>
        </p:txBody>
      </p:sp>
      <p:sp>
        <p:nvSpPr>
          <p:cNvPr id="336" name="TextShape 3"/>
          <p:cNvSpPr txBox="1"/>
          <p:nvPr/>
        </p:nvSpPr>
        <p:spPr>
          <a:xfrm>
            <a:off x="3884760" y="8685360"/>
            <a:ext cx="2971440" cy="458280"/>
          </a:xfrm>
          <a:prstGeom prst="rect">
            <a:avLst/>
          </a:prstGeom>
          <a:noFill/>
          <a:ln>
            <a:noFill/>
          </a:ln>
        </p:spPr>
        <p:txBody>
          <a:bodyPr anchor="b"/>
          <a:p>
            <a:pPr algn="r">
              <a:lnSpc>
                <a:spcPct val="100000"/>
              </a:lnSpc>
            </a:pPr>
            <a:fld id="{29993428-B479-48FA-9791-12C06B50512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685800" y="1143000"/>
            <a:ext cx="5486040" cy="3085920"/>
          </a:xfrm>
          <a:prstGeom prst="rect">
            <a:avLst/>
          </a:prstGeom>
        </p:spPr>
      </p:sp>
      <p:sp>
        <p:nvSpPr>
          <p:cNvPr id="338"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1200" spc="-1" strike="noStrike">
                <a:solidFill>
                  <a:srgbClr val="000000"/>
                </a:solidFill>
                <a:latin typeface="+mn-lt"/>
                <a:ea typeface="+mn-ea"/>
              </a:rPr>
              <a:t>les rayons cosmiques étant électriquement chargés ils sont constamment déviés par les irrégularités du champ magnétique des corps interstellaires, il est donc impossible d'en connaître leur source sûre.</a:t>
            </a:r>
            <a:br/>
            <a:r>
              <a:rPr b="0" lang="en-US" sz="2000" spc="-1" strike="noStrike">
                <a:solidFill>
                  <a:srgbClr val="000000"/>
                </a:solidFill>
                <a:latin typeface="+mn-lt"/>
                <a:ea typeface="+mn-ea"/>
              </a:rPr>
              <a:t>Univers magnétiser et de magnétisation inconnu  </a:t>
            </a:r>
            <a:br/>
            <a:endParaRPr b="0" lang="en-US" sz="2000" spc="-1" strike="noStrike">
              <a:latin typeface="Arial"/>
            </a:endParaRPr>
          </a:p>
        </p:txBody>
      </p:sp>
      <p:sp>
        <p:nvSpPr>
          <p:cNvPr id="339" name="TextShape 3"/>
          <p:cNvSpPr txBox="1"/>
          <p:nvPr/>
        </p:nvSpPr>
        <p:spPr>
          <a:xfrm>
            <a:off x="3884760" y="8685360"/>
            <a:ext cx="2971440" cy="458280"/>
          </a:xfrm>
          <a:prstGeom prst="rect">
            <a:avLst/>
          </a:prstGeom>
          <a:noFill/>
          <a:ln>
            <a:noFill/>
          </a:ln>
        </p:spPr>
        <p:txBody>
          <a:bodyPr anchor="b"/>
          <a:p>
            <a:pPr algn="r">
              <a:lnSpc>
                <a:spcPct val="100000"/>
              </a:lnSpc>
            </a:pPr>
            <a:fld id="{FFF0CD6C-10F6-4B91-999B-D27B5AD0385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685800" y="1143000"/>
            <a:ext cx="5486040" cy="3085920"/>
          </a:xfrm>
          <a:prstGeom prst="rect">
            <a:avLst/>
          </a:prstGeom>
        </p:spPr>
      </p:sp>
      <p:sp>
        <p:nvSpPr>
          <p:cNvPr id="341"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342" name="TextShape 3"/>
          <p:cNvSpPr txBox="1"/>
          <p:nvPr/>
        </p:nvSpPr>
        <p:spPr>
          <a:xfrm>
            <a:off x="3884760" y="8685360"/>
            <a:ext cx="2971440" cy="458280"/>
          </a:xfrm>
          <a:prstGeom prst="rect">
            <a:avLst/>
          </a:prstGeom>
          <a:noFill/>
          <a:ln>
            <a:noFill/>
          </a:ln>
        </p:spPr>
        <p:txBody>
          <a:bodyPr anchor="b"/>
          <a:p>
            <a:pPr algn="r">
              <a:lnSpc>
                <a:spcPct val="100000"/>
              </a:lnSpc>
            </a:pPr>
            <a:fld id="{1C1017B0-AB7E-49C5-91E0-F7601038831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685800" y="1143000"/>
            <a:ext cx="5486040" cy="3085920"/>
          </a:xfrm>
          <a:prstGeom prst="rect">
            <a:avLst/>
          </a:prstGeom>
        </p:spPr>
      </p:sp>
      <p:sp>
        <p:nvSpPr>
          <p:cNvPr id="296"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A la fin parler des quelque avancée faites au cours du 19éme siècle.</a:t>
            </a:r>
            <a:br/>
            <a:r>
              <a:rPr b="0" lang="en-US" sz="2000" spc="-1" strike="noStrike">
                <a:latin typeface="Arial"/>
              </a:rPr>
              <a:t>Blablablaaa</a:t>
            </a:r>
            <a:endParaRPr b="0" lang="en-US" sz="2000" spc="-1" strike="noStrike">
              <a:latin typeface="Arial"/>
            </a:endParaRPr>
          </a:p>
        </p:txBody>
      </p:sp>
      <p:sp>
        <p:nvSpPr>
          <p:cNvPr id="297" name="TextShape 3"/>
          <p:cNvSpPr txBox="1"/>
          <p:nvPr/>
        </p:nvSpPr>
        <p:spPr>
          <a:xfrm>
            <a:off x="3884760" y="8685360"/>
            <a:ext cx="2971440" cy="458280"/>
          </a:xfrm>
          <a:prstGeom prst="rect">
            <a:avLst/>
          </a:prstGeom>
          <a:noFill/>
          <a:ln>
            <a:noFill/>
          </a:ln>
        </p:spPr>
        <p:txBody>
          <a:bodyPr anchor="b"/>
          <a:p>
            <a:pPr algn="r">
              <a:lnSpc>
                <a:spcPct val="100000"/>
              </a:lnSpc>
            </a:pPr>
            <a:fld id="{5D288251-64C8-4A0C-B9BE-57281FFBD48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685800" y="1143000"/>
            <a:ext cx="5486040" cy="3085920"/>
          </a:xfrm>
          <a:prstGeom prst="rect">
            <a:avLst/>
          </a:prstGeom>
        </p:spPr>
      </p:sp>
      <p:sp>
        <p:nvSpPr>
          <p:cNvPr id="344"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Qui vas pousser le CERN a creuser 100m sous terre pour éviter les rayons arrivant a la surface de la terrer et au delà …</a:t>
            </a:r>
            <a:br/>
            <a:r>
              <a:rPr b="0" lang="en-US" sz="2000" spc="-1" strike="noStrike">
                <a:latin typeface="Arial"/>
              </a:rPr>
              <a:t>et les astronautes a revêtir des combinaison qui les empêcherons plus tard de bruler « littéralement » .</a:t>
            </a:r>
            <a:br/>
            <a:r>
              <a:rPr b="0" lang="en-US" sz="2000" spc="-1" strike="noStrike">
                <a:latin typeface="Arial"/>
              </a:rPr>
              <a:t>Les premiers astronautes ce sont plain de phosphène qui s’explique par un effet Tcherenkov provoquer par l’interaction de particules charger dans le liquide du globe occulaire.</a:t>
            </a:r>
            <a:endParaRPr b="0" lang="en-US" sz="2000" spc="-1" strike="noStrike">
              <a:latin typeface="Arial"/>
            </a:endParaRPr>
          </a:p>
        </p:txBody>
      </p:sp>
      <p:sp>
        <p:nvSpPr>
          <p:cNvPr id="345" name="TextShape 3"/>
          <p:cNvSpPr txBox="1"/>
          <p:nvPr/>
        </p:nvSpPr>
        <p:spPr>
          <a:xfrm>
            <a:off x="3884760" y="8685360"/>
            <a:ext cx="2971440" cy="458280"/>
          </a:xfrm>
          <a:prstGeom prst="rect">
            <a:avLst/>
          </a:prstGeom>
          <a:noFill/>
          <a:ln>
            <a:noFill/>
          </a:ln>
        </p:spPr>
        <p:txBody>
          <a:bodyPr anchor="b"/>
          <a:p>
            <a:pPr algn="r">
              <a:lnSpc>
                <a:spcPct val="100000"/>
              </a:lnSpc>
            </a:pPr>
            <a:fld id="{9D0D355F-5A2C-4265-9AAB-8DC3F1DC37D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sldImg"/>
          </p:nvPr>
        </p:nvSpPr>
        <p:spPr>
          <a:xfrm>
            <a:off x="685800" y="1143000"/>
            <a:ext cx="5486040" cy="3085920"/>
          </a:xfrm>
          <a:prstGeom prst="rect">
            <a:avLst/>
          </a:prstGeom>
        </p:spPr>
      </p:sp>
      <p:sp>
        <p:nvSpPr>
          <p:cNvPr id="347"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Et qui vas ouvrir en faite l’étude approfondie des résultats de ces rayons cosmique pour découvrir le large panel de nouvelle particules et c’est vraiment la porte ouvertes de la physique des particules élémentaire et de l’astroparticules.</a:t>
            </a:r>
            <a:endParaRPr b="0" lang="en-US" sz="2000" spc="-1" strike="noStrike">
              <a:latin typeface="Arial"/>
            </a:endParaRPr>
          </a:p>
        </p:txBody>
      </p:sp>
      <p:sp>
        <p:nvSpPr>
          <p:cNvPr id="348" name="TextShape 3"/>
          <p:cNvSpPr txBox="1"/>
          <p:nvPr/>
        </p:nvSpPr>
        <p:spPr>
          <a:xfrm>
            <a:off x="3884760" y="8685360"/>
            <a:ext cx="2971440" cy="458280"/>
          </a:xfrm>
          <a:prstGeom prst="rect">
            <a:avLst/>
          </a:prstGeom>
          <a:noFill/>
          <a:ln>
            <a:noFill/>
          </a:ln>
        </p:spPr>
        <p:txBody>
          <a:bodyPr anchor="b"/>
          <a:p>
            <a:pPr algn="r">
              <a:lnSpc>
                <a:spcPct val="100000"/>
              </a:lnSpc>
            </a:pPr>
            <a:fld id="{675C9887-0E1D-4293-83BF-F6876D15113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685800" y="1143000"/>
            <a:ext cx="5486040" cy="3085920"/>
          </a:xfrm>
          <a:prstGeom prst="rect">
            <a:avLst/>
          </a:prstGeom>
        </p:spPr>
      </p:sp>
      <p:sp>
        <p:nvSpPr>
          <p:cNvPr id="350"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Le pet scan développer au début des année 50 et utiliser en premier en neurologie plus ultérieurement en cancérologie.</a:t>
            </a:r>
            <a:br/>
            <a:r>
              <a:rPr b="0" lang="en-US" sz="2000" spc="-1" strike="noStrike">
                <a:latin typeface="Arial"/>
              </a:rPr>
              <a:t>Ils utilise du fluore 18 « accorder » a du glucose qui vas ce désintégrer beta-plus (+oxygène) et puisque les cellules cancéreuse utilise beaucoup plus d’énergie il devient « facile » de les détecter après l’annihilation avec un électron du milieu qui vas émettre de ce fait deux photon qui vont être détecter simultanément et avec des coupe transversales « tomographie » ont vas avoir peu a peu (selon le temps de demi-vie) accès a toute les information nécessaire.</a:t>
            </a:r>
            <a:br/>
            <a:endParaRPr b="0" lang="en-US" sz="2000" spc="-1" strike="noStrike">
              <a:latin typeface="Arial"/>
            </a:endParaRPr>
          </a:p>
        </p:txBody>
      </p:sp>
      <p:sp>
        <p:nvSpPr>
          <p:cNvPr id="351" name="TextShape 3"/>
          <p:cNvSpPr txBox="1"/>
          <p:nvPr/>
        </p:nvSpPr>
        <p:spPr>
          <a:xfrm>
            <a:off x="3884760" y="8685360"/>
            <a:ext cx="2971440" cy="458280"/>
          </a:xfrm>
          <a:prstGeom prst="rect">
            <a:avLst/>
          </a:prstGeom>
          <a:noFill/>
          <a:ln>
            <a:noFill/>
          </a:ln>
        </p:spPr>
        <p:txBody>
          <a:bodyPr anchor="b"/>
          <a:p>
            <a:pPr algn="r">
              <a:lnSpc>
                <a:spcPct val="100000"/>
              </a:lnSpc>
            </a:pPr>
            <a:fld id="{0E0C1EEB-CF36-4AC7-8088-7B7AE6CB117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sldImg"/>
          </p:nvPr>
        </p:nvSpPr>
        <p:spPr>
          <a:xfrm>
            <a:off x="685800" y="1143000"/>
            <a:ext cx="5486040" cy="3085920"/>
          </a:xfrm>
          <a:prstGeom prst="rect">
            <a:avLst/>
          </a:prstGeom>
        </p:spPr>
      </p:sp>
      <p:sp>
        <p:nvSpPr>
          <p:cNvPr id="35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Et même un début d’application en géophysique en ce qui concerne l’étude des volcans avec les muon cosmique.</a:t>
            </a:r>
            <a:endParaRPr b="0" lang="en-US" sz="2000" spc="-1" strike="noStrike">
              <a:latin typeface="Arial"/>
            </a:endParaRPr>
          </a:p>
          <a:p>
            <a:pPr marL="216000" indent="-216000">
              <a:lnSpc>
                <a:spcPct val="100000"/>
              </a:lnSpc>
            </a:pPr>
            <a:r>
              <a:rPr b="0" lang="en-US" sz="2000" spc="-1" strike="noStrike">
                <a:latin typeface="Arial"/>
              </a:rPr>
              <a:t>Et l’étude de l’intérieur des pyramides …</a:t>
            </a:r>
            <a:endParaRPr b="0" lang="en-US" sz="2000" spc="-1" strike="noStrike">
              <a:latin typeface="Arial"/>
            </a:endParaRPr>
          </a:p>
        </p:txBody>
      </p:sp>
      <p:sp>
        <p:nvSpPr>
          <p:cNvPr id="354" name="TextShape 3"/>
          <p:cNvSpPr txBox="1"/>
          <p:nvPr/>
        </p:nvSpPr>
        <p:spPr>
          <a:xfrm>
            <a:off x="3884760" y="8685360"/>
            <a:ext cx="2971440" cy="458280"/>
          </a:xfrm>
          <a:prstGeom prst="rect">
            <a:avLst/>
          </a:prstGeom>
          <a:noFill/>
          <a:ln>
            <a:noFill/>
          </a:ln>
        </p:spPr>
        <p:txBody>
          <a:bodyPr anchor="b"/>
          <a:p>
            <a:pPr algn="r">
              <a:lnSpc>
                <a:spcPct val="100000"/>
              </a:lnSpc>
            </a:pPr>
            <a:fld id="{E070B3AB-5835-4B47-AC8A-27A0AA3BD9F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685800" y="1143000"/>
            <a:ext cx="5486040" cy="3085920"/>
          </a:xfrm>
          <a:prstGeom prst="rect">
            <a:avLst/>
          </a:prstGeom>
        </p:spPr>
      </p:sp>
      <p:sp>
        <p:nvSpPr>
          <p:cNvPr id="356"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Pour ceux qui veulent étudier encore plus le sujet …</a:t>
            </a:r>
            <a:endParaRPr b="0" lang="en-US" sz="2000" spc="-1" strike="noStrike">
              <a:latin typeface="Arial"/>
            </a:endParaRPr>
          </a:p>
        </p:txBody>
      </p:sp>
      <p:sp>
        <p:nvSpPr>
          <p:cNvPr id="357" name="TextShape 3"/>
          <p:cNvSpPr txBox="1"/>
          <p:nvPr/>
        </p:nvSpPr>
        <p:spPr>
          <a:xfrm>
            <a:off x="3884760" y="8685360"/>
            <a:ext cx="2971440" cy="458280"/>
          </a:xfrm>
          <a:prstGeom prst="rect">
            <a:avLst/>
          </a:prstGeom>
          <a:noFill/>
          <a:ln>
            <a:noFill/>
          </a:ln>
        </p:spPr>
        <p:txBody>
          <a:bodyPr anchor="b"/>
          <a:p>
            <a:pPr algn="r">
              <a:lnSpc>
                <a:spcPct val="100000"/>
              </a:lnSpc>
            </a:pPr>
            <a:fld id="{834B34B2-E84E-475C-A8D0-9B1023B140C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685800" y="1143000"/>
            <a:ext cx="5486040" cy="3085920"/>
          </a:xfrm>
          <a:prstGeom prst="rect">
            <a:avLst/>
          </a:prstGeom>
        </p:spPr>
      </p:sp>
      <p:sp>
        <p:nvSpPr>
          <p:cNvPr id="299"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Il existe donc une radiation qui est propre a la matière qui fait que le milieu aux alentour devient charger « ioniser » …</a:t>
            </a:r>
            <a:endParaRPr b="0" lang="en-US" sz="2000" spc="-1" strike="noStrike">
              <a:latin typeface="Arial"/>
            </a:endParaRPr>
          </a:p>
        </p:txBody>
      </p:sp>
      <p:sp>
        <p:nvSpPr>
          <p:cNvPr id="300" name="TextShape 3"/>
          <p:cNvSpPr txBox="1"/>
          <p:nvPr/>
        </p:nvSpPr>
        <p:spPr>
          <a:xfrm>
            <a:off x="3884760" y="8685360"/>
            <a:ext cx="2971440" cy="458280"/>
          </a:xfrm>
          <a:prstGeom prst="rect">
            <a:avLst/>
          </a:prstGeom>
          <a:noFill/>
          <a:ln>
            <a:noFill/>
          </a:ln>
        </p:spPr>
        <p:txBody>
          <a:bodyPr anchor="b"/>
          <a:p>
            <a:pPr algn="r">
              <a:lnSpc>
                <a:spcPct val="100000"/>
              </a:lnSpc>
            </a:pPr>
            <a:fld id="{DDD5445C-72F0-4884-8EE6-BBF9E703442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685800" y="1143000"/>
            <a:ext cx="5486040" cy="3085920"/>
          </a:xfrm>
          <a:prstGeom prst="rect">
            <a:avLst/>
          </a:prstGeom>
        </p:spPr>
      </p:sp>
      <p:sp>
        <p:nvSpPr>
          <p:cNvPr id="302"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Première hypothèse et vérification expérimentales… </a:t>
            </a:r>
            <a:endParaRPr b="0" lang="en-US" sz="2000" spc="-1" strike="noStrike">
              <a:latin typeface="Arial"/>
            </a:endParaRPr>
          </a:p>
        </p:txBody>
      </p:sp>
      <p:sp>
        <p:nvSpPr>
          <p:cNvPr id="303" name="TextShape 3"/>
          <p:cNvSpPr txBox="1"/>
          <p:nvPr/>
        </p:nvSpPr>
        <p:spPr>
          <a:xfrm>
            <a:off x="3884760" y="8685360"/>
            <a:ext cx="2971440" cy="458280"/>
          </a:xfrm>
          <a:prstGeom prst="rect">
            <a:avLst/>
          </a:prstGeom>
          <a:noFill/>
          <a:ln>
            <a:noFill/>
          </a:ln>
        </p:spPr>
        <p:txBody>
          <a:bodyPr anchor="b"/>
          <a:p>
            <a:pPr algn="r">
              <a:lnSpc>
                <a:spcPct val="100000"/>
              </a:lnSpc>
            </a:pPr>
            <a:fld id="{3C3D783E-9914-4321-A84F-DF105F0B7D3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5800" y="1143000"/>
            <a:ext cx="5486040" cy="3085920"/>
          </a:xfrm>
          <a:prstGeom prst="rect">
            <a:avLst/>
          </a:prstGeom>
        </p:spPr>
      </p:sp>
      <p:sp>
        <p:nvSpPr>
          <p:cNvPr id="30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Une vraie aventure qui vas beaucoup loin que l’as était Wulf et arrive et fait plusieurs mesures mesure a différentes altitudes. </a:t>
            </a:r>
            <a:endParaRPr b="0" lang="en-US" sz="2000" spc="-1" strike="noStrike">
              <a:latin typeface="Arial"/>
            </a:endParaRPr>
          </a:p>
          <a:p>
            <a:pPr marL="216000" indent="-216000">
              <a:lnSpc>
                <a:spcPct val="100000"/>
              </a:lnSpc>
            </a:pPr>
            <a:r>
              <a:rPr b="0" lang="en-US" sz="2000" spc="-1" strike="noStrike">
                <a:latin typeface="Arial"/>
              </a:rPr>
              <a:t>Et sur toute la période 1911-13 il as effectuer 10 vols.</a:t>
            </a:r>
            <a:endParaRPr b="0" lang="en-US" sz="2000" spc="-1" strike="noStrike">
              <a:latin typeface="Arial"/>
            </a:endParaRPr>
          </a:p>
        </p:txBody>
      </p:sp>
      <p:sp>
        <p:nvSpPr>
          <p:cNvPr id="306" name="TextShape 3"/>
          <p:cNvSpPr txBox="1"/>
          <p:nvPr/>
        </p:nvSpPr>
        <p:spPr>
          <a:xfrm>
            <a:off x="3884760" y="8685360"/>
            <a:ext cx="2971440" cy="458280"/>
          </a:xfrm>
          <a:prstGeom prst="rect">
            <a:avLst/>
          </a:prstGeom>
          <a:noFill/>
          <a:ln>
            <a:noFill/>
          </a:ln>
        </p:spPr>
        <p:txBody>
          <a:bodyPr anchor="b"/>
          <a:p>
            <a:pPr algn="r">
              <a:lnSpc>
                <a:spcPct val="100000"/>
              </a:lnSpc>
            </a:pPr>
            <a:fld id="{9C1D3A9A-236E-4662-9D6D-AD1B7D4E16F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685800" y="1143000"/>
            <a:ext cx="5486040" cy="3085920"/>
          </a:xfrm>
          <a:prstGeom prst="rect">
            <a:avLst/>
          </a:prstGeom>
        </p:spPr>
      </p:sp>
      <p:sp>
        <p:nvSpPr>
          <p:cNvPr id="308"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Ont voit bien ici que sur les premier « mètres » l’intensité du rayonnement (mesurer avec les électromètres de Wulf) diminue légèrement puis remonte jusqu’as diverger aux grandes altitudes.</a:t>
            </a:r>
            <a:br/>
            <a:r>
              <a:rPr b="0" lang="en-US" sz="2000" spc="-1" strike="noStrike">
                <a:latin typeface="Arial"/>
              </a:rPr>
              <a:t>Kolhoster et ces compagnons sont aller encore plus loin et arriver aux environs de 9000m.</a:t>
            </a:r>
            <a:endParaRPr b="0" lang="en-US" sz="2000" spc="-1" strike="noStrike">
              <a:latin typeface="Arial"/>
            </a:endParaRPr>
          </a:p>
        </p:txBody>
      </p:sp>
      <p:sp>
        <p:nvSpPr>
          <p:cNvPr id="309" name="TextShape 3"/>
          <p:cNvSpPr txBox="1"/>
          <p:nvPr/>
        </p:nvSpPr>
        <p:spPr>
          <a:xfrm>
            <a:off x="3884760" y="8685360"/>
            <a:ext cx="2971440" cy="458280"/>
          </a:xfrm>
          <a:prstGeom prst="rect">
            <a:avLst/>
          </a:prstGeom>
          <a:noFill/>
          <a:ln>
            <a:noFill/>
          </a:ln>
        </p:spPr>
        <p:txBody>
          <a:bodyPr anchor="b"/>
          <a:p>
            <a:pPr algn="r">
              <a:lnSpc>
                <a:spcPct val="100000"/>
              </a:lnSpc>
            </a:pPr>
            <a:fld id="{52FC7116-8795-4910-A068-E2FABE55E5C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5800" y="1143000"/>
            <a:ext cx="5486040" cy="3085920"/>
          </a:xfrm>
          <a:prstGeom prst="rect">
            <a:avLst/>
          </a:prstGeom>
        </p:spPr>
      </p:sp>
      <p:sp>
        <p:nvSpPr>
          <p:cNvPr id="311"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Millikan avait trois équipes de recherches :</a:t>
            </a:r>
            <a:br/>
            <a:br/>
            <a:br/>
            <a:r>
              <a:rPr b="0" lang="en-US" sz="2000" spc="-1" strike="noStrike">
                <a:latin typeface="Arial"/>
              </a:rPr>
              <a:t>(« signature divine » de la formation dans les cieux des atomes a l’origine de l’homme ~prix Nobel).</a:t>
            </a:r>
            <a:endParaRPr b="0" lang="en-US" sz="2000" spc="-1" strike="noStrike">
              <a:latin typeface="Arial"/>
            </a:endParaRPr>
          </a:p>
        </p:txBody>
      </p:sp>
      <p:sp>
        <p:nvSpPr>
          <p:cNvPr id="312" name="TextShape 3"/>
          <p:cNvSpPr txBox="1"/>
          <p:nvPr/>
        </p:nvSpPr>
        <p:spPr>
          <a:xfrm>
            <a:off x="3884760" y="8685360"/>
            <a:ext cx="2971440" cy="458280"/>
          </a:xfrm>
          <a:prstGeom prst="rect">
            <a:avLst/>
          </a:prstGeom>
          <a:noFill/>
          <a:ln>
            <a:noFill/>
          </a:ln>
        </p:spPr>
        <p:txBody>
          <a:bodyPr anchor="b"/>
          <a:p>
            <a:pPr algn="r">
              <a:lnSpc>
                <a:spcPct val="100000"/>
              </a:lnSpc>
            </a:pPr>
            <a:fld id="{EE7CB4ED-826A-4FAC-9DA8-A4DE7891F1D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5800" y="1143000"/>
            <a:ext cx="548604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Mais une seul personne ne suffisait pas a faire de la vrai « statistique » et c’est résultats était bien peu précis pour satisfaire les avis de Millikan de la natures de ce qu’il avait appeler les « rayons cosmiques ».</a:t>
            </a:r>
            <a:endParaRPr b="0" lang="en-US" sz="2000" spc="-1" strike="noStrike">
              <a:latin typeface="Arial"/>
            </a:endParaRPr>
          </a:p>
        </p:txBody>
      </p:sp>
      <p:sp>
        <p:nvSpPr>
          <p:cNvPr id="315" name="TextShape 3"/>
          <p:cNvSpPr txBox="1"/>
          <p:nvPr/>
        </p:nvSpPr>
        <p:spPr>
          <a:xfrm>
            <a:off x="3884760" y="8685360"/>
            <a:ext cx="2971440" cy="458280"/>
          </a:xfrm>
          <a:prstGeom prst="rect">
            <a:avLst/>
          </a:prstGeom>
          <a:noFill/>
          <a:ln>
            <a:noFill/>
          </a:ln>
        </p:spPr>
        <p:txBody>
          <a:bodyPr anchor="b"/>
          <a:p>
            <a:pPr algn="r">
              <a:lnSpc>
                <a:spcPct val="100000"/>
              </a:lnSpc>
            </a:pPr>
            <a:fld id="{CA3D5AB4-710A-4730-B8C7-C2A45CD4702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685800" y="1143000"/>
            <a:ext cx="5486040" cy="3085920"/>
          </a:xfrm>
          <a:prstGeom prst="rect">
            <a:avLst/>
          </a:prstGeom>
        </p:spPr>
      </p:sp>
      <p:sp>
        <p:nvSpPr>
          <p:cNvPr id="317"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Ca aide d’étre prix Nobel …</a:t>
            </a:r>
            <a:endParaRPr b="0" lang="en-US" sz="2000" spc="-1" strike="noStrike">
              <a:latin typeface="Arial"/>
            </a:endParaRPr>
          </a:p>
        </p:txBody>
      </p:sp>
      <p:sp>
        <p:nvSpPr>
          <p:cNvPr id="318" name="TextShape 3"/>
          <p:cNvSpPr txBox="1"/>
          <p:nvPr/>
        </p:nvSpPr>
        <p:spPr>
          <a:xfrm>
            <a:off x="3884760" y="8685360"/>
            <a:ext cx="2971440" cy="458280"/>
          </a:xfrm>
          <a:prstGeom prst="rect">
            <a:avLst/>
          </a:prstGeom>
          <a:noFill/>
          <a:ln>
            <a:noFill/>
          </a:ln>
        </p:spPr>
        <p:txBody>
          <a:bodyPr anchor="b"/>
          <a:p>
            <a:pPr algn="r">
              <a:lnSpc>
                <a:spcPct val="100000"/>
              </a:lnSpc>
            </a:pPr>
            <a:fld id="{92AAC4AD-37A9-4428-BE14-8DF42C56E509}"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38" name="PlaceHolder 2"/>
          <p:cNvSpPr>
            <a:spLocks noGrp="1"/>
          </p:cNvSpPr>
          <p:nvPr>
            <p:ph type="body"/>
          </p:nvPr>
        </p:nvSpPr>
        <p:spPr>
          <a:xfrm>
            <a:off x="684360" y="411480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39" name="PlaceHolder 3"/>
          <p:cNvSpPr>
            <a:spLocks noGrp="1"/>
          </p:cNvSpPr>
          <p:nvPr>
            <p:ph type="body"/>
          </p:nvPr>
        </p:nvSpPr>
        <p:spPr>
          <a:xfrm>
            <a:off x="684360" y="509652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41"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42"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43" name="PlaceHolder 4"/>
          <p:cNvSpPr>
            <a:spLocks noGrp="1"/>
          </p:cNvSpPr>
          <p:nvPr>
            <p:ph type="body"/>
          </p:nvPr>
        </p:nvSpPr>
        <p:spPr>
          <a:xfrm>
            <a:off x="684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44" name="PlaceHolder 5"/>
          <p:cNvSpPr>
            <a:spLocks noGrp="1"/>
          </p:cNvSpPr>
          <p:nvPr>
            <p:ph type="body"/>
          </p:nvPr>
        </p:nvSpPr>
        <p:spPr>
          <a:xfrm>
            <a:off x="5058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46" name="PlaceHolder 2"/>
          <p:cNvSpPr>
            <a:spLocks noGrp="1"/>
          </p:cNvSpPr>
          <p:nvPr>
            <p:ph type="body"/>
          </p:nvPr>
        </p:nvSpPr>
        <p:spPr>
          <a:xfrm>
            <a:off x="68436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47" name="PlaceHolder 3"/>
          <p:cNvSpPr>
            <a:spLocks noGrp="1"/>
          </p:cNvSpPr>
          <p:nvPr>
            <p:ph type="body"/>
          </p:nvPr>
        </p:nvSpPr>
        <p:spPr>
          <a:xfrm>
            <a:off x="357048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48" name="PlaceHolder 4"/>
          <p:cNvSpPr>
            <a:spLocks noGrp="1"/>
          </p:cNvSpPr>
          <p:nvPr>
            <p:ph type="body"/>
          </p:nvPr>
        </p:nvSpPr>
        <p:spPr>
          <a:xfrm>
            <a:off x="645660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49" name="PlaceHolder 5"/>
          <p:cNvSpPr>
            <a:spLocks noGrp="1"/>
          </p:cNvSpPr>
          <p:nvPr>
            <p:ph type="body"/>
          </p:nvPr>
        </p:nvSpPr>
        <p:spPr>
          <a:xfrm>
            <a:off x="68436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50" name="PlaceHolder 6"/>
          <p:cNvSpPr>
            <a:spLocks noGrp="1"/>
          </p:cNvSpPr>
          <p:nvPr>
            <p:ph type="body"/>
          </p:nvPr>
        </p:nvSpPr>
        <p:spPr>
          <a:xfrm>
            <a:off x="357048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51" name="PlaceHolder 7"/>
          <p:cNvSpPr>
            <a:spLocks noGrp="1"/>
          </p:cNvSpPr>
          <p:nvPr>
            <p:ph type="body"/>
          </p:nvPr>
        </p:nvSpPr>
        <p:spPr>
          <a:xfrm>
            <a:off x="645660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64" name="PlaceHolder 2"/>
          <p:cNvSpPr>
            <a:spLocks noGrp="1"/>
          </p:cNvSpPr>
          <p:nvPr>
            <p:ph type="subTitle"/>
          </p:nvPr>
        </p:nvSpPr>
        <p:spPr>
          <a:xfrm>
            <a:off x="684360" y="4114800"/>
            <a:ext cx="8535600" cy="18792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66" name="PlaceHolder 2"/>
          <p:cNvSpPr>
            <a:spLocks noGrp="1"/>
          </p:cNvSpPr>
          <p:nvPr>
            <p:ph type="body"/>
          </p:nvPr>
        </p:nvSpPr>
        <p:spPr>
          <a:xfrm>
            <a:off x="684360" y="4114800"/>
            <a:ext cx="8535600" cy="187920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68" name="PlaceHolder 2"/>
          <p:cNvSpPr>
            <a:spLocks noGrp="1"/>
          </p:cNvSpPr>
          <p:nvPr>
            <p:ph type="body"/>
          </p:nvPr>
        </p:nvSpPr>
        <p:spPr>
          <a:xfrm>
            <a:off x="684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69" name="PlaceHolder 3"/>
          <p:cNvSpPr>
            <a:spLocks noGrp="1"/>
          </p:cNvSpPr>
          <p:nvPr>
            <p:ph type="body"/>
          </p:nvPr>
        </p:nvSpPr>
        <p:spPr>
          <a:xfrm>
            <a:off x="5058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684360" y="685800"/>
            <a:ext cx="10058040" cy="1271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73"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74" name="PlaceHolder 3"/>
          <p:cNvSpPr>
            <a:spLocks noGrp="1"/>
          </p:cNvSpPr>
          <p:nvPr>
            <p:ph type="body"/>
          </p:nvPr>
        </p:nvSpPr>
        <p:spPr>
          <a:xfrm>
            <a:off x="5058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75" name="PlaceHolder 4"/>
          <p:cNvSpPr>
            <a:spLocks noGrp="1"/>
          </p:cNvSpPr>
          <p:nvPr>
            <p:ph type="body"/>
          </p:nvPr>
        </p:nvSpPr>
        <p:spPr>
          <a:xfrm>
            <a:off x="684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7" name="PlaceHolder 2"/>
          <p:cNvSpPr>
            <a:spLocks noGrp="1"/>
          </p:cNvSpPr>
          <p:nvPr>
            <p:ph type="subTitle"/>
          </p:nvPr>
        </p:nvSpPr>
        <p:spPr>
          <a:xfrm>
            <a:off x="684360" y="4114800"/>
            <a:ext cx="8535600" cy="18792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77" name="PlaceHolder 2"/>
          <p:cNvSpPr>
            <a:spLocks noGrp="1"/>
          </p:cNvSpPr>
          <p:nvPr>
            <p:ph type="body"/>
          </p:nvPr>
        </p:nvSpPr>
        <p:spPr>
          <a:xfrm>
            <a:off x="684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78"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79" name="PlaceHolder 4"/>
          <p:cNvSpPr>
            <a:spLocks noGrp="1"/>
          </p:cNvSpPr>
          <p:nvPr>
            <p:ph type="body"/>
          </p:nvPr>
        </p:nvSpPr>
        <p:spPr>
          <a:xfrm>
            <a:off x="5058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81"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82"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83" name="PlaceHolder 4"/>
          <p:cNvSpPr>
            <a:spLocks noGrp="1"/>
          </p:cNvSpPr>
          <p:nvPr>
            <p:ph type="body"/>
          </p:nvPr>
        </p:nvSpPr>
        <p:spPr>
          <a:xfrm>
            <a:off x="684360" y="509652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85" name="PlaceHolder 2"/>
          <p:cNvSpPr>
            <a:spLocks noGrp="1"/>
          </p:cNvSpPr>
          <p:nvPr>
            <p:ph type="body"/>
          </p:nvPr>
        </p:nvSpPr>
        <p:spPr>
          <a:xfrm>
            <a:off x="684360" y="411480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86" name="PlaceHolder 3"/>
          <p:cNvSpPr>
            <a:spLocks noGrp="1"/>
          </p:cNvSpPr>
          <p:nvPr>
            <p:ph type="body"/>
          </p:nvPr>
        </p:nvSpPr>
        <p:spPr>
          <a:xfrm>
            <a:off x="684360" y="509652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88"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89"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90" name="PlaceHolder 4"/>
          <p:cNvSpPr>
            <a:spLocks noGrp="1"/>
          </p:cNvSpPr>
          <p:nvPr>
            <p:ph type="body"/>
          </p:nvPr>
        </p:nvSpPr>
        <p:spPr>
          <a:xfrm>
            <a:off x="684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91" name="PlaceHolder 5"/>
          <p:cNvSpPr>
            <a:spLocks noGrp="1"/>
          </p:cNvSpPr>
          <p:nvPr>
            <p:ph type="body"/>
          </p:nvPr>
        </p:nvSpPr>
        <p:spPr>
          <a:xfrm>
            <a:off x="5058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93" name="PlaceHolder 2"/>
          <p:cNvSpPr>
            <a:spLocks noGrp="1"/>
          </p:cNvSpPr>
          <p:nvPr>
            <p:ph type="body"/>
          </p:nvPr>
        </p:nvSpPr>
        <p:spPr>
          <a:xfrm>
            <a:off x="68436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94" name="PlaceHolder 3"/>
          <p:cNvSpPr>
            <a:spLocks noGrp="1"/>
          </p:cNvSpPr>
          <p:nvPr>
            <p:ph type="body"/>
          </p:nvPr>
        </p:nvSpPr>
        <p:spPr>
          <a:xfrm>
            <a:off x="357048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95" name="PlaceHolder 4"/>
          <p:cNvSpPr>
            <a:spLocks noGrp="1"/>
          </p:cNvSpPr>
          <p:nvPr>
            <p:ph type="body"/>
          </p:nvPr>
        </p:nvSpPr>
        <p:spPr>
          <a:xfrm>
            <a:off x="645660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96" name="PlaceHolder 5"/>
          <p:cNvSpPr>
            <a:spLocks noGrp="1"/>
          </p:cNvSpPr>
          <p:nvPr>
            <p:ph type="body"/>
          </p:nvPr>
        </p:nvSpPr>
        <p:spPr>
          <a:xfrm>
            <a:off x="68436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97" name="PlaceHolder 6"/>
          <p:cNvSpPr>
            <a:spLocks noGrp="1"/>
          </p:cNvSpPr>
          <p:nvPr>
            <p:ph type="body"/>
          </p:nvPr>
        </p:nvSpPr>
        <p:spPr>
          <a:xfrm>
            <a:off x="357048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98" name="PlaceHolder 7"/>
          <p:cNvSpPr>
            <a:spLocks noGrp="1"/>
          </p:cNvSpPr>
          <p:nvPr>
            <p:ph type="body"/>
          </p:nvPr>
        </p:nvSpPr>
        <p:spPr>
          <a:xfrm>
            <a:off x="645660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11" name="PlaceHolder 2"/>
          <p:cNvSpPr>
            <a:spLocks noGrp="1"/>
          </p:cNvSpPr>
          <p:nvPr>
            <p:ph type="subTitle"/>
          </p:nvPr>
        </p:nvSpPr>
        <p:spPr>
          <a:xfrm>
            <a:off x="684360" y="4114800"/>
            <a:ext cx="8535600" cy="18792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13" name="PlaceHolder 2"/>
          <p:cNvSpPr>
            <a:spLocks noGrp="1"/>
          </p:cNvSpPr>
          <p:nvPr>
            <p:ph type="body"/>
          </p:nvPr>
        </p:nvSpPr>
        <p:spPr>
          <a:xfrm>
            <a:off x="684360" y="4114800"/>
            <a:ext cx="8535600" cy="187920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15" name="PlaceHolder 2"/>
          <p:cNvSpPr>
            <a:spLocks noGrp="1"/>
          </p:cNvSpPr>
          <p:nvPr>
            <p:ph type="body"/>
          </p:nvPr>
        </p:nvSpPr>
        <p:spPr>
          <a:xfrm>
            <a:off x="684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16" name="PlaceHolder 3"/>
          <p:cNvSpPr>
            <a:spLocks noGrp="1"/>
          </p:cNvSpPr>
          <p:nvPr>
            <p:ph type="body"/>
          </p:nvPr>
        </p:nvSpPr>
        <p:spPr>
          <a:xfrm>
            <a:off x="5058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9" name="PlaceHolder 2"/>
          <p:cNvSpPr>
            <a:spLocks noGrp="1"/>
          </p:cNvSpPr>
          <p:nvPr>
            <p:ph type="body"/>
          </p:nvPr>
        </p:nvSpPr>
        <p:spPr>
          <a:xfrm>
            <a:off x="684360" y="4114800"/>
            <a:ext cx="8535600" cy="187920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684360" y="685800"/>
            <a:ext cx="10058040" cy="1271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20"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21" name="PlaceHolder 3"/>
          <p:cNvSpPr>
            <a:spLocks noGrp="1"/>
          </p:cNvSpPr>
          <p:nvPr>
            <p:ph type="body"/>
          </p:nvPr>
        </p:nvSpPr>
        <p:spPr>
          <a:xfrm>
            <a:off x="5058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22" name="PlaceHolder 4"/>
          <p:cNvSpPr>
            <a:spLocks noGrp="1"/>
          </p:cNvSpPr>
          <p:nvPr>
            <p:ph type="body"/>
          </p:nvPr>
        </p:nvSpPr>
        <p:spPr>
          <a:xfrm>
            <a:off x="684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24" name="PlaceHolder 2"/>
          <p:cNvSpPr>
            <a:spLocks noGrp="1"/>
          </p:cNvSpPr>
          <p:nvPr>
            <p:ph type="body"/>
          </p:nvPr>
        </p:nvSpPr>
        <p:spPr>
          <a:xfrm>
            <a:off x="684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25"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26" name="PlaceHolder 4"/>
          <p:cNvSpPr>
            <a:spLocks noGrp="1"/>
          </p:cNvSpPr>
          <p:nvPr>
            <p:ph type="body"/>
          </p:nvPr>
        </p:nvSpPr>
        <p:spPr>
          <a:xfrm>
            <a:off x="5058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28"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29"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30" name="PlaceHolder 4"/>
          <p:cNvSpPr>
            <a:spLocks noGrp="1"/>
          </p:cNvSpPr>
          <p:nvPr>
            <p:ph type="body"/>
          </p:nvPr>
        </p:nvSpPr>
        <p:spPr>
          <a:xfrm>
            <a:off x="684360" y="509652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32" name="PlaceHolder 2"/>
          <p:cNvSpPr>
            <a:spLocks noGrp="1"/>
          </p:cNvSpPr>
          <p:nvPr>
            <p:ph type="body"/>
          </p:nvPr>
        </p:nvSpPr>
        <p:spPr>
          <a:xfrm>
            <a:off x="684360" y="411480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33" name="PlaceHolder 3"/>
          <p:cNvSpPr>
            <a:spLocks noGrp="1"/>
          </p:cNvSpPr>
          <p:nvPr>
            <p:ph type="body"/>
          </p:nvPr>
        </p:nvSpPr>
        <p:spPr>
          <a:xfrm>
            <a:off x="684360" y="509652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35"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36"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37" name="PlaceHolder 4"/>
          <p:cNvSpPr>
            <a:spLocks noGrp="1"/>
          </p:cNvSpPr>
          <p:nvPr>
            <p:ph type="body"/>
          </p:nvPr>
        </p:nvSpPr>
        <p:spPr>
          <a:xfrm>
            <a:off x="684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38" name="PlaceHolder 5"/>
          <p:cNvSpPr>
            <a:spLocks noGrp="1"/>
          </p:cNvSpPr>
          <p:nvPr>
            <p:ph type="body"/>
          </p:nvPr>
        </p:nvSpPr>
        <p:spPr>
          <a:xfrm>
            <a:off x="5058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40" name="PlaceHolder 2"/>
          <p:cNvSpPr>
            <a:spLocks noGrp="1"/>
          </p:cNvSpPr>
          <p:nvPr>
            <p:ph type="body"/>
          </p:nvPr>
        </p:nvSpPr>
        <p:spPr>
          <a:xfrm>
            <a:off x="68436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41" name="PlaceHolder 3"/>
          <p:cNvSpPr>
            <a:spLocks noGrp="1"/>
          </p:cNvSpPr>
          <p:nvPr>
            <p:ph type="body"/>
          </p:nvPr>
        </p:nvSpPr>
        <p:spPr>
          <a:xfrm>
            <a:off x="357048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42" name="PlaceHolder 4"/>
          <p:cNvSpPr>
            <a:spLocks noGrp="1"/>
          </p:cNvSpPr>
          <p:nvPr>
            <p:ph type="body"/>
          </p:nvPr>
        </p:nvSpPr>
        <p:spPr>
          <a:xfrm>
            <a:off x="645660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43" name="PlaceHolder 5"/>
          <p:cNvSpPr>
            <a:spLocks noGrp="1"/>
          </p:cNvSpPr>
          <p:nvPr>
            <p:ph type="body"/>
          </p:nvPr>
        </p:nvSpPr>
        <p:spPr>
          <a:xfrm>
            <a:off x="68436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44" name="PlaceHolder 6"/>
          <p:cNvSpPr>
            <a:spLocks noGrp="1"/>
          </p:cNvSpPr>
          <p:nvPr>
            <p:ph type="body"/>
          </p:nvPr>
        </p:nvSpPr>
        <p:spPr>
          <a:xfrm>
            <a:off x="357048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45" name="PlaceHolder 7"/>
          <p:cNvSpPr>
            <a:spLocks noGrp="1"/>
          </p:cNvSpPr>
          <p:nvPr>
            <p:ph type="body"/>
          </p:nvPr>
        </p:nvSpPr>
        <p:spPr>
          <a:xfrm>
            <a:off x="645660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58" name="PlaceHolder 2"/>
          <p:cNvSpPr>
            <a:spLocks noGrp="1"/>
          </p:cNvSpPr>
          <p:nvPr>
            <p:ph type="subTitle"/>
          </p:nvPr>
        </p:nvSpPr>
        <p:spPr>
          <a:xfrm>
            <a:off x="684360" y="4114800"/>
            <a:ext cx="8535600" cy="18792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60" name="PlaceHolder 2"/>
          <p:cNvSpPr>
            <a:spLocks noGrp="1"/>
          </p:cNvSpPr>
          <p:nvPr>
            <p:ph type="body"/>
          </p:nvPr>
        </p:nvSpPr>
        <p:spPr>
          <a:xfrm>
            <a:off x="684360" y="4114800"/>
            <a:ext cx="8535600" cy="187920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684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22" name="PlaceHolder 3"/>
          <p:cNvSpPr>
            <a:spLocks noGrp="1"/>
          </p:cNvSpPr>
          <p:nvPr>
            <p:ph type="body"/>
          </p:nvPr>
        </p:nvSpPr>
        <p:spPr>
          <a:xfrm>
            <a:off x="5058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62" name="PlaceHolder 2"/>
          <p:cNvSpPr>
            <a:spLocks noGrp="1"/>
          </p:cNvSpPr>
          <p:nvPr>
            <p:ph type="body"/>
          </p:nvPr>
        </p:nvSpPr>
        <p:spPr>
          <a:xfrm>
            <a:off x="684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63" name="PlaceHolder 3"/>
          <p:cNvSpPr>
            <a:spLocks noGrp="1"/>
          </p:cNvSpPr>
          <p:nvPr>
            <p:ph type="body"/>
          </p:nvPr>
        </p:nvSpPr>
        <p:spPr>
          <a:xfrm>
            <a:off x="5058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684360" y="685800"/>
            <a:ext cx="10058040" cy="1271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67"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68" name="PlaceHolder 3"/>
          <p:cNvSpPr>
            <a:spLocks noGrp="1"/>
          </p:cNvSpPr>
          <p:nvPr>
            <p:ph type="body"/>
          </p:nvPr>
        </p:nvSpPr>
        <p:spPr>
          <a:xfrm>
            <a:off x="5058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69" name="PlaceHolder 4"/>
          <p:cNvSpPr>
            <a:spLocks noGrp="1"/>
          </p:cNvSpPr>
          <p:nvPr>
            <p:ph type="body"/>
          </p:nvPr>
        </p:nvSpPr>
        <p:spPr>
          <a:xfrm>
            <a:off x="684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71" name="PlaceHolder 2"/>
          <p:cNvSpPr>
            <a:spLocks noGrp="1"/>
          </p:cNvSpPr>
          <p:nvPr>
            <p:ph type="body"/>
          </p:nvPr>
        </p:nvSpPr>
        <p:spPr>
          <a:xfrm>
            <a:off x="684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72"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73" name="PlaceHolder 4"/>
          <p:cNvSpPr>
            <a:spLocks noGrp="1"/>
          </p:cNvSpPr>
          <p:nvPr>
            <p:ph type="body"/>
          </p:nvPr>
        </p:nvSpPr>
        <p:spPr>
          <a:xfrm>
            <a:off x="5058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75"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76"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77" name="PlaceHolder 4"/>
          <p:cNvSpPr>
            <a:spLocks noGrp="1"/>
          </p:cNvSpPr>
          <p:nvPr>
            <p:ph type="body"/>
          </p:nvPr>
        </p:nvSpPr>
        <p:spPr>
          <a:xfrm>
            <a:off x="684360" y="509652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79" name="PlaceHolder 2"/>
          <p:cNvSpPr>
            <a:spLocks noGrp="1"/>
          </p:cNvSpPr>
          <p:nvPr>
            <p:ph type="body"/>
          </p:nvPr>
        </p:nvSpPr>
        <p:spPr>
          <a:xfrm>
            <a:off x="684360" y="411480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80" name="PlaceHolder 3"/>
          <p:cNvSpPr>
            <a:spLocks noGrp="1"/>
          </p:cNvSpPr>
          <p:nvPr>
            <p:ph type="body"/>
          </p:nvPr>
        </p:nvSpPr>
        <p:spPr>
          <a:xfrm>
            <a:off x="684360" y="509652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82"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83"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84" name="PlaceHolder 4"/>
          <p:cNvSpPr>
            <a:spLocks noGrp="1"/>
          </p:cNvSpPr>
          <p:nvPr>
            <p:ph type="body"/>
          </p:nvPr>
        </p:nvSpPr>
        <p:spPr>
          <a:xfrm>
            <a:off x="684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85" name="PlaceHolder 5"/>
          <p:cNvSpPr>
            <a:spLocks noGrp="1"/>
          </p:cNvSpPr>
          <p:nvPr>
            <p:ph type="body"/>
          </p:nvPr>
        </p:nvSpPr>
        <p:spPr>
          <a:xfrm>
            <a:off x="5058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187" name="PlaceHolder 2"/>
          <p:cNvSpPr>
            <a:spLocks noGrp="1"/>
          </p:cNvSpPr>
          <p:nvPr>
            <p:ph type="body"/>
          </p:nvPr>
        </p:nvSpPr>
        <p:spPr>
          <a:xfrm>
            <a:off x="68436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88" name="PlaceHolder 3"/>
          <p:cNvSpPr>
            <a:spLocks noGrp="1"/>
          </p:cNvSpPr>
          <p:nvPr>
            <p:ph type="body"/>
          </p:nvPr>
        </p:nvSpPr>
        <p:spPr>
          <a:xfrm>
            <a:off x="357048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89" name="PlaceHolder 4"/>
          <p:cNvSpPr>
            <a:spLocks noGrp="1"/>
          </p:cNvSpPr>
          <p:nvPr>
            <p:ph type="body"/>
          </p:nvPr>
        </p:nvSpPr>
        <p:spPr>
          <a:xfrm>
            <a:off x="6456600" y="411480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90" name="PlaceHolder 5"/>
          <p:cNvSpPr>
            <a:spLocks noGrp="1"/>
          </p:cNvSpPr>
          <p:nvPr>
            <p:ph type="body"/>
          </p:nvPr>
        </p:nvSpPr>
        <p:spPr>
          <a:xfrm>
            <a:off x="68436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91" name="PlaceHolder 6"/>
          <p:cNvSpPr>
            <a:spLocks noGrp="1"/>
          </p:cNvSpPr>
          <p:nvPr>
            <p:ph type="body"/>
          </p:nvPr>
        </p:nvSpPr>
        <p:spPr>
          <a:xfrm>
            <a:off x="357048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192" name="PlaceHolder 7"/>
          <p:cNvSpPr>
            <a:spLocks noGrp="1"/>
          </p:cNvSpPr>
          <p:nvPr>
            <p:ph type="body"/>
          </p:nvPr>
        </p:nvSpPr>
        <p:spPr>
          <a:xfrm>
            <a:off x="6456600" y="5096520"/>
            <a:ext cx="274824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84360" y="685800"/>
            <a:ext cx="10058040" cy="1271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26"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27" name="PlaceHolder 3"/>
          <p:cNvSpPr>
            <a:spLocks noGrp="1"/>
          </p:cNvSpPr>
          <p:nvPr>
            <p:ph type="body"/>
          </p:nvPr>
        </p:nvSpPr>
        <p:spPr>
          <a:xfrm>
            <a:off x="5058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28" name="PlaceHolder 4"/>
          <p:cNvSpPr>
            <a:spLocks noGrp="1"/>
          </p:cNvSpPr>
          <p:nvPr>
            <p:ph type="body"/>
          </p:nvPr>
        </p:nvSpPr>
        <p:spPr>
          <a:xfrm>
            <a:off x="684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30" name="PlaceHolder 2"/>
          <p:cNvSpPr>
            <a:spLocks noGrp="1"/>
          </p:cNvSpPr>
          <p:nvPr>
            <p:ph type="body"/>
          </p:nvPr>
        </p:nvSpPr>
        <p:spPr>
          <a:xfrm>
            <a:off x="684360" y="4114800"/>
            <a:ext cx="4165200" cy="187920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31"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32" name="PlaceHolder 4"/>
          <p:cNvSpPr>
            <a:spLocks noGrp="1"/>
          </p:cNvSpPr>
          <p:nvPr>
            <p:ph type="body"/>
          </p:nvPr>
        </p:nvSpPr>
        <p:spPr>
          <a:xfrm>
            <a:off x="5058360" y="509652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4360" y="685800"/>
            <a:ext cx="10058040" cy="2742840"/>
          </a:xfrm>
          <a:prstGeom prst="rect">
            <a:avLst/>
          </a:prstGeom>
        </p:spPr>
        <p:txBody>
          <a:bodyPr lIns="0" rIns="0" tIns="0" bIns="0" anchor="ctr"/>
          <a:p>
            <a:endParaRPr b="0" lang="en-US" sz="1800" spc="-1" strike="noStrike">
              <a:solidFill>
                <a:srgbClr val="ffffff"/>
              </a:solidFill>
              <a:latin typeface="Century Gothic"/>
            </a:endParaRPr>
          </a:p>
        </p:txBody>
      </p:sp>
      <p:sp>
        <p:nvSpPr>
          <p:cNvPr id="34" name="PlaceHolder 2"/>
          <p:cNvSpPr>
            <a:spLocks noGrp="1"/>
          </p:cNvSpPr>
          <p:nvPr>
            <p:ph type="body"/>
          </p:nvPr>
        </p:nvSpPr>
        <p:spPr>
          <a:xfrm>
            <a:off x="684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35" name="PlaceHolder 3"/>
          <p:cNvSpPr>
            <a:spLocks noGrp="1"/>
          </p:cNvSpPr>
          <p:nvPr>
            <p:ph type="body"/>
          </p:nvPr>
        </p:nvSpPr>
        <p:spPr>
          <a:xfrm>
            <a:off x="5058360" y="4114800"/>
            <a:ext cx="4165200" cy="896040"/>
          </a:xfrm>
          <a:prstGeom prst="rect">
            <a:avLst/>
          </a:prstGeom>
        </p:spPr>
        <p:txBody>
          <a:bodyPr lIns="0" rIns="0" tIns="0" bIns="0">
            <a:normAutofit/>
          </a:bodyPr>
          <a:p>
            <a:endParaRPr b="0" lang="en-US" sz="2000" spc="-1" strike="noStrike">
              <a:solidFill>
                <a:srgbClr val="0f496f"/>
              </a:solidFill>
              <a:latin typeface="Century Gothic"/>
            </a:endParaRPr>
          </a:p>
        </p:txBody>
      </p:sp>
      <p:sp>
        <p:nvSpPr>
          <p:cNvPr id="36" name="PlaceHolder 4"/>
          <p:cNvSpPr>
            <a:spLocks noGrp="1"/>
          </p:cNvSpPr>
          <p:nvPr>
            <p:ph type="body"/>
          </p:nvPr>
        </p:nvSpPr>
        <p:spPr>
          <a:xfrm>
            <a:off x="684360" y="5096520"/>
            <a:ext cx="8535600" cy="896040"/>
          </a:xfrm>
          <a:prstGeom prst="rect">
            <a:avLst/>
          </a:prstGeom>
        </p:spPr>
        <p:txBody>
          <a:bodyPr lIns="0" rIns="0" tIns="0" bIns="0">
            <a:normAutofit/>
          </a:bodyPr>
          <a:p>
            <a:endParaRPr b="0" lang="en-US" sz="2000" spc="-1" strike="noStrike">
              <a:solidFill>
                <a:srgbClr val="0f496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0" name="Group 1"/>
          <p:cNvGrpSpPr/>
          <p:nvPr/>
        </p:nvGrpSpPr>
        <p:grpSpPr>
          <a:xfrm>
            <a:off x="9206640" y="2963160"/>
            <a:ext cx="2981880" cy="3209040"/>
            <a:chOff x="9206640" y="2963160"/>
            <a:chExt cx="2981880" cy="3209040"/>
          </a:xfrm>
        </p:grpSpPr>
        <p:sp>
          <p:nvSpPr>
            <p:cNvPr id="1" name="Line 2"/>
            <p:cNvSpPr/>
            <p:nvPr/>
          </p:nvSpPr>
          <p:spPr>
            <a:xfrm flipH="1">
              <a:off x="11275920" y="2963160"/>
              <a:ext cx="912600" cy="91296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2" name="Line 3"/>
            <p:cNvSpPr/>
            <p:nvPr/>
          </p:nvSpPr>
          <p:spPr>
            <a:xfrm flipH="1">
              <a:off x="9206640" y="3190320"/>
              <a:ext cx="2981880" cy="298188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3" name="Line 4"/>
            <p:cNvSpPr/>
            <p:nvPr/>
          </p:nvSpPr>
          <p:spPr>
            <a:xfrm flipH="1">
              <a:off x="10292040" y="3285000"/>
              <a:ext cx="1896480" cy="189648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4" name="Line 5"/>
            <p:cNvSpPr/>
            <p:nvPr/>
          </p:nvSpPr>
          <p:spPr>
            <a:xfrm flipH="1">
              <a:off x="10442880" y="3130920"/>
              <a:ext cx="1745640" cy="1745640"/>
            </a:xfrm>
            <a:prstGeom prst="line">
              <a:avLst/>
            </a:prstGeom>
            <a:ln w="28440">
              <a:solidFill>
                <a:schemeClr val="tx1"/>
              </a:solidFill>
              <a:round/>
            </a:ln>
          </p:spPr>
          <p:style>
            <a:lnRef idx="2">
              <a:schemeClr val="accent1"/>
            </a:lnRef>
            <a:fillRef idx="0">
              <a:schemeClr val="accent1"/>
            </a:fillRef>
            <a:effectRef idx="1">
              <a:schemeClr val="accent1"/>
            </a:effectRef>
            <a:fontRef idx="minor"/>
          </p:style>
        </p:sp>
        <p:sp>
          <p:nvSpPr>
            <p:cNvPr id="5" name="Line 6"/>
            <p:cNvSpPr/>
            <p:nvPr/>
          </p:nvSpPr>
          <p:spPr>
            <a:xfrm flipH="1">
              <a:off x="10918800" y="3682800"/>
              <a:ext cx="1269720" cy="1270080"/>
            </a:xfrm>
            <a:prstGeom prst="line">
              <a:avLst/>
            </a:prstGeom>
            <a:ln w="28440">
              <a:solidFill>
                <a:schemeClr val="tx1"/>
              </a:solidFill>
              <a:round/>
            </a:ln>
          </p:spPr>
          <p:style>
            <a:lnRef idx="2">
              <a:schemeClr val="accent1"/>
            </a:lnRef>
            <a:fillRef idx="0">
              <a:schemeClr val="accent1"/>
            </a:fillRef>
            <a:effectRef idx="1">
              <a:schemeClr val="accent1"/>
            </a:effectRef>
            <a:fontRef idx="minor"/>
          </p:style>
        </p:sp>
      </p:grpSp>
      <p:sp>
        <p:nvSpPr>
          <p:cNvPr id="6" name="PlaceHolder 7"/>
          <p:cNvSpPr>
            <a:spLocks noGrp="1"/>
          </p:cNvSpPr>
          <p:nvPr>
            <p:ph type="title"/>
          </p:nvPr>
        </p:nvSpPr>
        <p:spPr>
          <a:xfrm>
            <a:off x="684360" y="685800"/>
            <a:ext cx="8000640" cy="2971440"/>
          </a:xfrm>
          <a:prstGeom prst="rect">
            <a:avLst/>
          </a:prstGeom>
        </p:spPr>
        <p:txBody>
          <a:bodyPr anchor="b">
            <a:normAutofit/>
          </a:bodyPr>
          <a:p>
            <a:pPr>
              <a:lnSpc>
                <a:spcPct val="100000"/>
              </a:lnSpc>
            </a:pPr>
            <a:r>
              <a:rPr b="0" lang="en-US" sz="4800" spc="-1" strike="noStrike" cap="all">
                <a:solidFill>
                  <a:srgbClr val="ffffff"/>
                </a:solidFill>
                <a:latin typeface="Century Gothic"/>
              </a:rPr>
              <a:t>Modifiez le style du titre</a:t>
            </a:r>
            <a:endParaRPr b="0" lang="en-US" sz="4800" spc="-1" strike="noStrike">
              <a:solidFill>
                <a:srgbClr val="ffffff"/>
              </a:solidFill>
              <a:latin typeface="Century Gothic"/>
            </a:endParaRPr>
          </a:p>
        </p:txBody>
      </p:sp>
      <p:sp>
        <p:nvSpPr>
          <p:cNvPr id="7" name="PlaceHolder 8"/>
          <p:cNvSpPr>
            <a:spLocks noGrp="1"/>
          </p:cNvSpPr>
          <p:nvPr>
            <p:ph type="dt"/>
          </p:nvPr>
        </p:nvSpPr>
        <p:spPr>
          <a:xfrm>
            <a:off x="9904320" y="6172200"/>
            <a:ext cx="1599840" cy="364680"/>
          </a:xfrm>
          <a:prstGeom prst="rect">
            <a:avLst/>
          </a:prstGeom>
        </p:spPr>
        <p:txBody>
          <a:bodyPr/>
          <a:p>
            <a:pPr algn="r">
              <a:lnSpc>
                <a:spcPct val="100000"/>
              </a:lnSpc>
            </a:pPr>
            <a:fld id="{004C04FF-AC05-423C-A7E8-66FF304417E3}" type="datetime">
              <a:rPr b="0" lang="en-US" sz="1000" spc="-1" strike="noStrike">
                <a:solidFill>
                  <a:srgbClr val="0a304a"/>
                </a:solidFill>
                <a:latin typeface="Century Gothic"/>
              </a:rPr>
              <a:t>10/6/22</a:t>
            </a:fld>
            <a:endParaRPr b="0" lang="en-US" sz="1000" spc="-1" strike="noStrike">
              <a:latin typeface="Times New Roman"/>
            </a:endParaRPr>
          </a:p>
        </p:txBody>
      </p:sp>
      <p:sp>
        <p:nvSpPr>
          <p:cNvPr id="8" name="PlaceHolder 9"/>
          <p:cNvSpPr>
            <a:spLocks noGrp="1"/>
          </p:cNvSpPr>
          <p:nvPr>
            <p:ph type="ftr"/>
          </p:nvPr>
        </p:nvSpPr>
        <p:spPr>
          <a:xfrm>
            <a:off x="684360" y="6172200"/>
            <a:ext cx="7543440" cy="364680"/>
          </a:xfrm>
          <a:prstGeom prst="rect">
            <a:avLst/>
          </a:prstGeom>
        </p:spPr>
        <p:txBody>
          <a:bodyPr/>
          <a:p>
            <a:endParaRPr b="0" lang="en-US" sz="2400" spc="-1" strike="noStrike">
              <a:latin typeface="Times New Roman"/>
            </a:endParaRPr>
          </a:p>
        </p:txBody>
      </p:sp>
      <p:sp>
        <p:nvSpPr>
          <p:cNvPr id="9" name="PlaceHolder 10"/>
          <p:cNvSpPr>
            <a:spLocks noGrp="1"/>
          </p:cNvSpPr>
          <p:nvPr>
            <p:ph type="sldNum"/>
          </p:nvPr>
        </p:nvSpPr>
        <p:spPr>
          <a:xfrm>
            <a:off x="10363320" y="5578560"/>
            <a:ext cx="1141920" cy="669600"/>
          </a:xfrm>
          <a:prstGeom prst="rect">
            <a:avLst/>
          </a:prstGeom>
        </p:spPr>
        <p:txBody>
          <a:bodyPr anchor="b"/>
          <a:p>
            <a:pPr algn="r">
              <a:lnSpc>
                <a:spcPct val="100000"/>
              </a:lnSpc>
            </a:pPr>
            <a:fld id="{524E433F-DE8B-4C01-85CC-3463CC0644FE}" type="slidenum">
              <a:rPr b="0" lang="en-US" sz="3200" spc="-1" strike="noStrike">
                <a:solidFill>
                  <a:srgbClr val="0a304a"/>
                </a:solidFill>
                <a:latin typeface="Century Gothic"/>
              </a:rPr>
              <a:t>&lt;number&gt;</a:t>
            </a:fld>
            <a:endParaRPr b="0" lang="en-US" sz="3200" spc="-1" strike="noStrike">
              <a:latin typeface="Times New Roman"/>
            </a:endParaRPr>
          </a:p>
        </p:txBody>
      </p:sp>
      <p:sp>
        <p:nvSpPr>
          <p:cNvPr id="10" name="Line 11"/>
          <p:cNvSpPr/>
          <p:nvPr/>
        </p:nvSpPr>
        <p:spPr>
          <a:xfrm flipH="1">
            <a:off x="8227800" y="8280"/>
            <a:ext cx="3809880" cy="3809880"/>
          </a:xfrm>
          <a:prstGeom prst="line">
            <a:avLst/>
          </a:prstGeom>
          <a:ln w="12600">
            <a:solidFill>
              <a:schemeClr val="tx1"/>
            </a:solidFill>
            <a:round/>
          </a:ln>
        </p:spPr>
        <p:style>
          <a:lnRef idx="2">
            <a:schemeClr val="accent1"/>
          </a:lnRef>
          <a:fillRef idx="0">
            <a:schemeClr val="accent1"/>
          </a:fillRef>
          <a:effectRef idx="1">
            <a:schemeClr val="accent1"/>
          </a:effectRef>
          <a:fontRef idx="minor"/>
        </p:style>
      </p:sp>
      <p:sp>
        <p:nvSpPr>
          <p:cNvPr id="11" name="Line 12"/>
          <p:cNvSpPr/>
          <p:nvPr/>
        </p:nvSpPr>
        <p:spPr>
          <a:xfrm flipH="1">
            <a:off x="6108120" y="91440"/>
            <a:ext cx="6080400" cy="6080760"/>
          </a:xfrm>
          <a:prstGeom prst="line">
            <a:avLst/>
          </a:prstGeom>
          <a:ln w="12600">
            <a:solidFill>
              <a:schemeClr val="tx1"/>
            </a:solidFill>
            <a:round/>
          </a:ln>
        </p:spPr>
        <p:style>
          <a:lnRef idx="2">
            <a:schemeClr val="accent1"/>
          </a:lnRef>
          <a:fillRef idx="0">
            <a:schemeClr val="accent1"/>
          </a:fillRef>
          <a:effectRef idx="1">
            <a:schemeClr val="accent1"/>
          </a:effectRef>
          <a:fontRef idx="minor"/>
        </p:style>
      </p:sp>
      <p:sp>
        <p:nvSpPr>
          <p:cNvPr id="12" name="Line 13"/>
          <p:cNvSpPr/>
          <p:nvPr/>
        </p:nvSpPr>
        <p:spPr>
          <a:xfrm flipH="1">
            <a:off x="7235640" y="228600"/>
            <a:ext cx="4952880" cy="4952880"/>
          </a:xfrm>
          <a:prstGeom prst="line">
            <a:avLst/>
          </a:prstGeom>
          <a:ln w="12600">
            <a:solidFill>
              <a:schemeClr val="tx1"/>
            </a:solidFill>
            <a:round/>
          </a:ln>
        </p:spPr>
        <p:style>
          <a:lnRef idx="2">
            <a:schemeClr val="accent1"/>
          </a:lnRef>
          <a:fillRef idx="0">
            <a:schemeClr val="accent1"/>
          </a:fillRef>
          <a:effectRef idx="1">
            <a:schemeClr val="accent1"/>
          </a:effectRef>
          <a:fontRef idx="minor"/>
        </p:style>
      </p:sp>
      <p:sp>
        <p:nvSpPr>
          <p:cNvPr id="13" name="Line 14"/>
          <p:cNvSpPr/>
          <p:nvPr/>
        </p:nvSpPr>
        <p:spPr>
          <a:xfrm flipH="1">
            <a:off x="7335720" y="32040"/>
            <a:ext cx="4852800" cy="4853160"/>
          </a:xfrm>
          <a:prstGeom prst="line">
            <a:avLst/>
          </a:prstGeom>
          <a:ln w="31680">
            <a:solidFill>
              <a:schemeClr val="tx1"/>
            </a:solidFill>
            <a:round/>
          </a:ln>
        </p:spPr>
        <p:style>
          <a:lnRef idx="2">
            <a:schemeClr val="accent1"/>
          </a:lnRef>
          <a:fillRef idx="0">
            <a:schemeClr val="accent1"/>
          </a:fillRef>
          <a:effectRef idx="1">
            <a:schemeClr val="accent1"/>
          </a:effectRef>
          <a:fontRef idx="minor"/>
        </p:style>
      </p:sp>
      <p:sp>
        <p:nvSpPr>
          <p:cNvPr id="14" name="Line 15"/>
          <p:cNvSpPr/>
          <p:nvPr/>
        </p:nvSpPr>
        <p:spPr>
          <a:xfrm flipH="1">
            <a:off x="7845120" y="609480"/>
            <a:ext cx="4343400" cy="4343400"/>
          </a:xfrm>
          <a:prstGeom prst="line">
            <a:avLst/>
          </a:prstGeom>
          <a:ln w="31680">
            <a:solidFill>
              <a:schemeClr val="tx1"/>
            </a:solidFill>
            <a:round/>
          </a:ln>
        </p:spPr>
        <p:style>
          <a:lnRef idx="2">
            <a:schemeClr val="accent1"/>
          </a:lnRef>
          <a:fillRef idx="0">
            <a:schemeClr val="accent1"/>
          </a:fillRef>
          <a:effectRef idx="1">
            <a:schemeClr val="accent1"/>
          </a:effectRef>
          <a:fontRef idx="minor"/>
        </p:style>
      </p:sp>
      <p:sp>
        <p:nvSpPr>
          <p:cNvPr id="15" name="PlaceHolder 1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0f496f"/>
                </a:solidFill>
                <a:latin typeface="Century Gothic"/>
              </a:rPr>
              <a:t>Click to edit the outline text format</a:t>
            </a:r>
            <a:endParaRPr b="0" lang="en-US" sz="2000" spc="-1" strike="noStrike">
              <a:solidFill>
                <a:srgbClr val="0f496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0f496f"/>
                </a:solidFill>
                <a:latin typeface="Century Gothic"/>
              </a:rPr>
              <a:t>Second Outline Level</a:t>
            </a:r>
            <a:endParaRPr b="0" lang="en-US" sz="1600" spc="-1" strike="noStrike">
              <a:solidFill>
                <a:srgbClr val="0f496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0f496f"/>
                </a:solidFill>
                <a:latin typeface="Century Gothic"/>
              </a:rPr>
              <a:t>Third Outline Level</a:t>
            </a:r>
            <a:endParaRPr b="0" lang="en-US" sz="1400" spc="-1" strike="noStrike">
              <a:solidFill>
                <a:srgbClr val="0f496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0f496f"/>
                </a:solidFill>
                <a:latin typeface="Century Gothic"/>
              </a:rPr>
              <a:t>Fourth Outline Level</a:t>
            </a:r>
            <a:endParaRPr b="0" lang="en-US" sz="1400" spc="-1" strike="noStrike">
              <a:solidFill>
                <a:srgbClr val="0f496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0f496f"/>
                </a:solidFill>
                <a:latin typeface="Century Gothic"/>
              </a:rPr>
              <a:t>Fifth Outline Level</a:t>
            </a:r>
            <a:endParaRPr b="0" lang="en-US" sz="2000" spc="-1" strike="noStrike">
              <a:solidFill>
                <a:srgbClr val="0f496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0f496f"/>
                </a:solidFill>
                <a:latin typeface="Century Gothic"/>
              </a:rPr>
              <a:t>Sixth Outline Level</a:t>
            </a:r>
            <a:endParaRPr b="0" lang="en-US" sz="2000" spc="-1" strike="noStrike">
              <a:solidFill>
                <a:srgbClr val="0f496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0f496f"/>
                </a:solidFill>
                <a:latin typeface="Century Gothic"/>
              </a:rPr>
              <a:t>Seventh Outline Level</a:t>
            </a:r>
            <a:endParaRPr b="0" lang="en-US" sz="2000" spc="-1" strike="noStrike">
              <a:solidFill>
                <a:srgbClr val="0f496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2" name="Group 1"/>
          <p:cNvGrpSpPr/>
          <p:nvPr/>
        </p:nvGrpSpPr>
        <p:grpSpPr>
          <a:xfrm>
            <a:off x="9206640" y="2963160"/>
            <a:ext cx="2981880" cy="3209040"/>
            <a:chOff x="9206640" y="2963160"/>
            <a:chExt cx="2981880" cy="3209040"/>
          </a:xfrm>
        </p:grpSpPr>
        <p:sp>
          <p:nvSpPr>
            <p:cNvPr id="53" name="Line 2"/>
            <p:cNvSpPr/>
            <p:nvPr/>
          </p:nvSpPr>
          <p:spPr>
            <a:xfrm flipH="1">
              <a:off x="11275920" y="2963160"/>
              <a:ext cx="912600" cy="91296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54" name="Line 3"/>
            <p:cNvSpPr/>
            <p:nvPr/>
          </p:nvSpPr>
          <p:spPr>
            <a:xfrm flipH="1">
              <a:off x="9206640" y="3190320"/>
              <a:ext cx="2981880" cy="298188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55" name="Line 4"/>
            <p:cNvSpPr/>
            <p:nvPr/>
          </p:nvSpPr>
          <p:spPr>
            <a:xfrm flipH="1">
              <a:off x="10292040" y="3285000"/>
              <a:ext cx="1896480" cy="189648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56" name="Line 5"/>
            <p:cNvSpPr/>
            <p:nvPr/>
          </p:nvSpPr>
          <p:spPr>
            <a:xfrm flipH="1">
              <a:off x="10442880" y="3130920"/>
              <a:ext cx="1745640" cy="1745640"/>
            </a:xfrm>
            <a:prstGeom prst="line">
              <a:avLst/>
            </a:prstGeom>
            <a:ln w="28440">
              <a:solidFill>
                <a:schemeClr val="tx1"/>
              </a:solidFill>
              <a:round/>
            </a:ln>
          </p:spPr>
          <p:style>
            <a:lnRef idx="2">
              <a:schemeClr val="accent1"/>
            </a:lnRef>
            <a:fillRef idx="0">
              <a:schemeClr val="accent1"/>
            </a:fillRef>
            <a:effectRef idx="1">
              <a:schemeClr val="accent1"/>
            </a:effectRef>
            <a:fontRef idx="minor"/>
          </p:style>
        </p:sp>
        <p:sp>
          <p:nvSpPr>
            <p:cNvPr id="57" name="Line 6"/>
            <p:cNvSpPr/>
            <p:nvPr/>
          </p:nvSpPr>
          <p:spPr>
            <a:xfrm flipH="1">
              <a:off x="10918800" y="3682800"/>
              <a:ext cx="1269720" cy="1270080"/>
            </a:xfrm>
            <a:prstGeom prst="line">
              <a:avLst/>
            </a:prstGeom>
            <a:ln w="28440">
              <a:solidFill>
                <a:schemeClr val="tx1"/>
              </a:solidFill>
              <a:round/>
            </a:ln>
          </p:spPr>
          <p:style>
            <a:lnRef idx="2">
              <a:schemeClr val="accent1"/>
            </a:lnRef>
            <a:fillRef idx="0">
              <a:schemeClr val="accent1"/>
            </a:fillRef>
            <a:effectRef idx="1">
              <a:schemeClr val="accent1"/>
            </a:effectRef>
            <a:fontRef idx="minor"/>
          </p:style>
        </p:sp>
      </p:grpSp>
      <p:sp>
        <p:nvSpPr>
          <p:cNvPr id="58" name="PlaceHolder 7"/>
          <p:cNvSpPr>
            <a:spLocks noGrp="1"/>
          </p:cNvSpPr>
          <p:nvPr>
            <p:ph type="title"/>
          </p:nvPr>
        </p:nvSpPr>
        <p:spPr>
          <a:xfrm>
            <a:off x="684360" y="4487400"/>
            <a:ext cx="8534160" cy="1506600"/>
          </a:xfrm>
          <a:prstGeom prst="rect">
            <a:avLst/>
          </a:prstGeom>
        </p:spPr>
        <p:txBody>
          <a:bodyPr anchor="ctr"/>
          <a:p>
            <a:pPr>
              <a:lnSpc>
                <a:spcPct val="100000"/>
              </a:lnSpc>
            </a:pPr>
            <a:r>
              <a:rPr b="0" lang="en-US" sz="3600" spc="-1" strike="noStrike" cap="all">
                <a:solidFill>
                  <a:srgbClr val="ffffff"/>
                </a:solidFill>
                <a:latin typeface="Century Gothic"/>
              </a:rPr>
              <a:t>Modifiez le style du titre</a:t>
            </a:r>
            <a:endParaRPr b="0" lang="en-US" sz="3600" spc="-1" strike="noStrike">
              <a:solidFill>
                <a:srgbClr val="ffffff"/>
              </a:solidFill>
              <a:latin typeface="Century Gothic"/>
            </a:endParaRPr>
          </a:p>
        </p:txBody>
      </p:sp>
      <p:sp>
        <p:nvSpPr>
          <p:cNvPr id="59" name="PlaceHolder 8"/>
          <p:cNvSpPr>
            <a:spLocks noGrp="1"/>
          </p:cNvSpPr>
          <p:nvPr>
            <p:ph type="body"/>
          </p:nvPr>
        </p:nvSpPr>
        <p:spPr>
          <a:xfrm>
            <a:off x="684360" y="685800"/>
            <a:ext cx="8534160" cy="3614760"/>
          </a:xfrm>
          <a:prstGeom prst="rect">
            <a:avLst/>
          </a:prstGeom>
        </p:spPr>
        <p:txBody>
          <a:bodyPr anchor="ctr"/>
          <a:p>
            <a:pPr marL="285840" indent="-285480">
              <a:lnSpc>
                <a:spcPct val="100000"/>
              </a:lnSpc>
              <a:spcBef>
                <a:spcPts val="400"/>
              </a:spcBef>
              <a:spcAft>
                <a:spcPts val="601"/>
              </a:spcAft>
              <a:buClr>
                <a:srgbClr val="ffffff"/>
              </a:buClr>
              <a:buSzPct val="80000"/>
              <a:buFont typeface="Wingdings 3" charset="2"/>
              <a:buChar char=""/>
            </a:pPr>
            <a:r>
              <a:rPr b="0" lang="en-US" sz="2000" spc="-1" strike="noStrike">
                <a:solidFill>
                  <a:srgbClr val="0f496f"/>
                </a:solidFill>
                <a:latin typeface="Century Gothic"/>
              </a:rPr>
              <a:t>Modifier les styles du texte du masque</a:t>
            </a:r>
            <a:endParaRPr b="0" lang="en-US" sz="2000" spc="-1" strike="noStrike">
              <a:solidFill>
                <a:srgbClr val="0f496f"/>
              </a:solidFill>
              <a:latin typeface="Century Gothic"/>
            </a:endParaRPr>
          </a:p>
          <a:p>
            <a:pPr lvl="1" marL="743040" indent="-285480">
              <a:lnSpc>
                <a:spcPct val="100000"/>
              </a:lnSpc>
              <a:spcBef>
                <a:spcPts val="360"/>
              </a:spcBef>
              <a:spcAft>
                <a:spcPts val="601"/>
              </a:spcAft>
              <a:buClr>
                <a:srgbClr val="ffffff"/>
              </a:buClr>
              <a:buSzPct val="80000"/>
              <a:buFont typeface="Wingdings 3" charset="2"/>
              <a:buChar char=""/>
            </a:pPr>
            <a:r>
              <a:rPr b="0" lang="en-US" sz="1800" spc="-1" strike="noStrike">
                <a:solidFill>
                  <a:srgbClr val="0f496f"/>
                </a:solidFill>
                <a:latin typeface="Century Gothic"/>
              </a:rPr>
              <a:t>Deuxième niveau</a:t>
            </a:r>
            <a:endParaRPr b="0" lang="en-US" sz="1800" spc="-1" strike="noStrike">
              <a:solidFill>
                <a:srgbClr val="0f496f"/>
              </a:solidFill>
              <a:latin typeface="Century Gothic"/>
            </a:endParaRPr>
          </a:p>
          <a:p>
            <a:pPr lvl="2" marL="1200240" indent="-285480">
              <a:lnSpc>
                <a:spcPct val="100000"/>
              </a:lnSpc>
              <a:spcBef>
                <a:spcPts val="320"/>
              </a:spcBef>
              <a:spcAft>
                <a:spcPts val="601"/>
              </a:spcAft>
              <a:buClr>
                <a:srgbClr val="ffffff"/>
              </a:buClr>
              <a:buSzPct val="80000"/>
              <a:buFont typeface="Wingdings 3" charset="2"/>
              <a:buChar char=""/>
            </a:pPr>
            <a:r>
              <a:rPr b="0" lang="en-US" sz="1600" spc="-1" strike="noStrike">
                <a:solidFill>
                  <a:srgbClr val="0f496f"/>
                </a:solidFill>
                <a:latin typeface="Century Gothic"/>
              </a:rPr>
              <a:t>Troisième niveau</a:t>
            </a:r>
            <a:endParaRPr b="0" lang="en-US" sz="1600" spc="-1" strike="noStrike">
              <a:solidFill>
                <a:srgbClr val="0f496f"/>
              </a:solidFill>
              <a:latin typeface="Century Gothic"/>
            </a:endParaRPr>
          </a:p>
          <a:p>
            <a:pPr lvl="3" marL="1542960" indent="-171000">
              <a:lnSpc>
                <a:spcPct val="100000"/>
              </a:lnSpc>
              <a:spcBef>
                <a:spcPts val="281"/>
              </a:spcBef>
              <a:spcAft>
                <a:spcPts val="601"/>
              </a:spcAft>
              <a:buClr>
                <a:srgbClr val="ffffff"/>
              </a:buClr>
              <a:buSzPct val="80000"/>
              <a:buFont typeface="Wingdings 3" charset="2"/>
              <a:buChar char=""/>
            </a:pPr>
            <a:r>
              <a:rPr b="0" lang="en-US" sz="1400" spc="-1" strike="noStrike">
                <a:solidFill>
                  <a:srgbClr val="0f496f"/>
                </a:solidFill>
                <a:latin typeface="Century Gothic"/>
              </a:rPr>
              <a:t>Quatrième niveau</a:t>
            </a:r>
            <a:endParaRPr b="0" lang="en-US" sz="1400" spc="-1" strike="noStrike">
              <a:solidFill>
                <a:srgbClr val="0f496f"/>
              </a:solidFill>
              <a:latin typeface="Century Gothic"/>
            </a:endParaRPr>
          </a:p>
          <a:p>
            <a:pPr lvl="4" marL="2000160" indent="-171000">
              <a:lnSpc>
                <a:spcPct val="100000"/>
              </a:lnSpc>
              <a:spcBef>
                <a:spcPts val="281"/>
              </a:spcBef>
              <a:spcAft>
                <a:spcPts val="601"/>
              </a:spcAft>
              <a:buClr>
                <a:srgbClr val="ffffff"/>
              </a:buClr>
              <a:buSzPct val="80000"/>
              <a:buFont typeface="Wingdings 3" charset="2"/>
              <a:buChar char=""/>
            </a:pPr>
            <a:r>
              <a:rPr b="0" lang="en-US" sz="1400" spc="-1" strike="noStrike">
                <a:solidFill>
                  <a:srgbClr val="0f496f"/>
                </a:solidFill>
                <a:latin typeface="Century Gothic"/>
              </a:rPr>
              <a:t>Cinquième niveau</a:t>
            </a:r>
            <a:endParaRPr b="0" lang="en-US" sz="1400" spc="-1" strike="noStrike">
              <a:solidFill>
                <a:srgbClr val="0f496f"/>
              </a:solidFill>
              <a:latin typeface="Century Gothic"/>
            </a:endParaRPr>
          </a:p>
        </p:txBody>
      </p:sp>
      <p:sp>
        <p:nvSpPr>
          <p:cNvPr id="60" name="PlaceHolder 9"/>
          <p:cNvSpPr>
            <a:spLocks noGrp="1"/>
          </p:cNvSpPr>
          <p:nvPr>
            <p:ph type="dt"/>
          </p:nvPr>
        </p:nvSpPr>
        <p:spPr>
          <a:xfrm>
            <a:off x="9904320" y="6172200"/>
            <a:ext cx="1599840" cy="364680"/>
          </a:xfrm>
          <a:prstGeom prst="rect">
            <a:avLst/>
          </a:prstGeom>
        </p:spPr>
        <p:txBody>
          <a:bodyPr/>
          <a:p>
            <a:pPr algn="r">
              <a:lnSpc>
                <a:spcPct val="100000"/>
              </a:lnSpc>
            </a:pPr>
            <a:fld id="{A6B540E1-8271-43C5-AB89-C8A025B860F6}" type="datetime">
              <a:rPr b="0" lang="en-US" sz="1000" spc="-1" strike="noStrike">
                <a:solidFill>
                  <a:srgbClr val="0a304a"/>
                </a:solidFill>
                <a:latin typeface="Century Gothic"/>
              </a:rPr>
              <a:t>10/6/22</a:t>
            </a:fld>
            <a:endParaRPr b="0" lang="en-US" sz="1000" spc="-1" strike="noStrike">
              <a:latin typeface="Times New Roman"/>
            </a:endParaRPr>
          </a:p>
        </p:txBody>
      </p:sp>
      <p:sp>
        <p:nvSpPr>
          <p:cNvPr id="61" name="PlaceHolder 10"/>
          <p:cNvSpPr>
            <a:spLocks noGrp="1"/>
          </p:cNvSpPr>
          <p:nvPr>
            <p:ph type="ftr"/>
          </p:nvPr>
        </p:nvSpPr>
        <p:spPr>
          <a:xfrm>
            <a:off x="684360" y="6172200"/>
            <a:ext cx="7543440" cy="364680"/>
          </a:xfrm>
          <a:prstGeom prst="rect">
            <a:avLst/>
          </a:prstGeom>
        </p:spPr>
        <p:txBody>
          <a:bodyPr/>
          <a:p>
            <a:endParaRPr b="0" lang="en-US" sz="2400" spc="-1" strike="noStrike">
              <a:latin typeface="Times New Roman"/>
            </a:endParaRPr>
          </a:p>
        </p:txBody>
      </p:sp>
      <p:sp>
        <p:nvSpPr>
          <p:cNvPr id="62" name="PlaceHolder 11"/>
          <p:cNvSpPr>
            <a:spLocks noGrp="1"/>
          </p:cNvSpPr>
          <p:nvPr>
            <p:ph type="sldNum"/>
          </p:nvPr>
        </p:nvSpPr>
        <p:spPr>
          <a:xfrm>
            <a:off x="10363320" y="5578560"/>
            <a:ext cx="1141920" cy="669600"/>
          </a:xfrm>
          <a:prstGeom prst="rect">
            <a:avLst/>
          </a:prstGeom>
        </p:spPr>
        <p:txBody>
          <a:bodyPr anchor="b"/>
          <a:p>
            <a:pPr algn="r">
              <a:lnSpc>
                <a:spcPct val="100000"/>
              </a:lnSpc>
            </a:pPr>
            <a:fld id="{5F872B09-E592-414C-82B8-24665E2221EB}" type="slidenum">
              <a:rPr b="0" lang="en-US" sz="3200" spc="-1" strike="noStrike">
                <a:solidFill>
                  <a:srgbClr val="0a304a"/>
                </a:solidFill>
                <a:latin typeface="Century Gothic"/>
              </a:rPr>
              <a:t>&lt;number&gt;</a:t>
            </a:fld>
            <a:endParaRPr b="0" lang="en-US" sz="3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9" name="Group 1"/>
          <p:cNvGrpSpPr/>
          <p:nvPr/>
        </p:nvGrpSpPr>
        <p:grpSpPr>
          <a:xfrm>
            <a:off x="9206640" y="2963160"/>
            <a:ext cx="2981880" cy="3209040"/>
            <a:chOff x="9206640" y="2963160"/>
            <a:chExt cx="2981880" cy="3209040"/>
          </a:xfrm>
        </p:grpSpPr>
        <p:sp>
          <p:nvSpPr>
            <p:cNvPr id="100" name="Line 2"/>
            <p:cNvSpPr/>
            <p:nvPr/>
          </p:nvSpPr>
          <p:spPr>
            <a:xfrm flipH="1">
              <a:off x="11275920" y="2963160"/>
              <a:ext cx="912600" cy="91296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101" name="Line 3"/>
            <p:cNvSpPr/>
            <p:nvPr/>
          </p:nvSpPr>
          <p:spPr>
            <a:xfrm flipH="1">
              <a:off x="9206640" y="3190320"/>
              <a:ext cx="2981880" cy="298188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102" name="Line 4"/>
            <p:cNvSpPr/>
            <p:nvPr/>
          </p:nvSpPr>
          <p:spPr>
            <a:xfrm flipH="1">
              <a:off x="10292040" y="3285000"/>
              <a:ext cx="1896480" cy="189648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103" name="Line 5"/>
            <p:cNvSpPr/>
            <p:nvPr/>
          </p:nvSpPr>
          <p:spPr>
            <a:xfrm flipH="1">
              <a:off x="10442880" y="3130920"/>
              <a:ext cx="1745640" cy="1745640"/>
            </a:xfrm>
            <a:prstGeom prst="line">
              <a:avLst/>
            </a:prstGeom>
            <a:ln w="28440">
              <a:solidFill>
                <a:schemeClr val="tx1"/>
              </a:solidFill>
              <a:round/>
            </a:ln>
          </p:spPr>
          <p:style>
            <a:lnRef idx="2">
              <a:schemeClr val="accent1"/>
            </a:lnRef>
            <a:fillRef idx="0">
              <a:schemeClr val="accent1"/>
            </a:fillRef>
            <a:effectRef idx="1">
              <a:schemeClr val="accent1"/>
            </a:effectRef>
            <a:fontRef idx="minor"/>
          </p:style>
        </p:sp>
        <p:sp>
          <p:nvSpPr>
            <p:cNvPr id="104" name="Line 6"/>
            <p:cNvSpPr/>
            <p:nvPr/>
          </p:nvSpPr>
          <p:spPr>
            <a:xfrm flipH="1">
              <a:off x="10918800" y="3682800"/>
              <a:ext cx="1269720" cy="1270080"/>
            </a:xfrm>
            <a:prstGeom prst="line">
              <a:avLst/>
            </a:prstGeom>
            <a:ln w="28440">
              <a:solidFill>
                <a:schemeClr val="tx1"/>
              </a:solidFill>
              <a:round/>
            </a:ln>
          </p:spPr>
          <p:style>
            <a:lnRef idx="2">
              <a:schemeClr val="accent1"/>
            </a:lnRef>
            <a:fillRef idx="0">
              <a:schemeClr val="accent1"/>
            </a:fillRef>
            <a:effectRef idx="1">
              <a:schemeClr val="accent1"/>
            </a:effectRef>
            <a:fontRef idx="minor"/>
          </p:style>
        </p:sp>
      </p:grpSp>
      <p:sp>
        <p:nvSpPr>
          <p:cNvPr id="105" name="PlaceHolder 7"/>
          <p:cNvSpPr>
            <a:spLocks noGrp="1"/>
          </p:cNvSpPr>
          <p:nvPr>
            <p:ph type="title"/>
          </p:nvPr>
        </p:nvSpPr>
        <p:spPr>
          <a:xfrm>
            <a:off x="684360" y="2006640"/>
            <a:ext cx="8534160" cy="2281320"/>
          </a:xfrm>
          <a:prstGeom prst="rect">
            <a:avLst/>
          </a:prstGeom>
        </p:spPr>
        <p:txBody>
          <a:bodyPr anchor="b">
            <a:normAutofit/>
          </a:bodyPr>
          <a:p>
            <a:pPr>
              <a:lnSpc>
                <a:spcPct val="100000"/>
              </a:lnSpc>
            </a:pPr>
            <a:r>
              <a:rPr b="0" lang="en-US" sz="3600" spc="-1" strike="noStrike" cap="all">
                <a:solidFill>
                  <a:srgbClr val="ffffff"/>
                </a:solidFill>
                <a:latin typeface="Century Gothic"/>
              </a:rPr>
              <a:t>Modifiez le style du titre</a:t>
            </a:r>
            <a:endParaRPr b="0" lang="en-US" sz="3600" spc="-1" strike="noStrike">
              <a:solidFill>
                <a:srgbClr val="ffffff"/>
              </a:solidFill>
              <a:latin typeface="Century Gothic"/>
            </a:endParaRPr>
          </a:p>
        </p:txBody>
      </p:sp>
      <p:sp>
        <p:nvSpPr>
          <p:cNvPr id="106" name="PlaceHolder 8"/>
          <p:cNvSpPr>
            <a:spLocks noGrp="1"/>
          </p:cNvSpPr>
          <p:nvPr>
            <p:ph type="body"/>
          </p:nvPr>
        </p:nvSpPr>
        <p:spPr>
          <a:xfrm>
            <a:off x="684360" y="4495680"/>
            <a:ext cx="8534160" cy="1498320"/>
          </a:xfrm>
          <a:prstGeom prst="rect">
            <a:avLst/>
          </a:prstGeom>
        </p:spPr>
        <p:txBody>
          <a:bodyPr>
            <a:normAutofit/>
          </a:bodyPr>
          <a:p>
            <a:pPr>
              <a:lnSpc>
                <a:spcPct val="100000"/>
              </a:lnSpc>
              <a:spcBef>
                <a:spcPts val="360"/>
              </a:spcBef>
              <a:spcAft>
                <a:spcPts val="601"/>
              </a:spcAft>
            </a:pPr>
            <a:r>
              <a:rPr b="0" lang="en-US" sz="1800" spc="-1" strike="noStrike">
                <a:solidFill>
                  <a:srgbClr val="0f496f"/>
                </a:solidFill>
                <a:latin typeface="Century Gothic"/>
              </a:rPr>
              <a:t>Modifier les styles du texte du masque</a:t>
            </a:r>
            <a:endParaRPr b="0" lang="en-US" sz="1800" spc="-1" strike="noStrike">
              <a:solidFill>
                <a:srgbClr val="0f496f"/>
              </a:solidFill>
              <a:latin typeface="Century Gothic"/>
            </a:endParaRPr>
          </a:p>
        </p:txBody>
      </p:sp>
      <p:sp>
        <p:nvSpPr>
          <p:cNvPr id="107" name="PlaceHolder 9"/>
          <p:cNvSpPr>
            <a:spLocks noGrp="1"/>
          </p:cNvSpPr>
          <p:nvPr>
            <p:ph type="dt"/>
          </p:nvPr>
        </p:nvSpPr>
        <p:spPr>
          <a:xfrm>
            <a:off x="9904320" y="6172200"/>
            <a:ext cx="1599840" cy="364680"/>
          </a:xfrm>
          <a:prstGeom prst="rect">
            <a:avLst/>
          </a:prstGeom>
        </p:spPr>
        <p:txBody>
          <a:bodyPr/>
          <a:p>
            <a:pPr algn="r">
              <a:lnSpc>
                <a:spcPct val="100000"/>
              </a:lnSpc>
            </a:pPr>
            <a:fld id="{5C794ED0-EE7B-4617-9FFB-3EF82706A453}" type="datetime">
              <a:rPr b="0" lang="en-US" sz="1000" spc="-1" strike="noStrike">
                <a:solidFill>
                  <a:srgbClr val="0a304a"/>
                </a:solidFill>
                <a:latin typeface="Century Gothic"/>
              </a:rPr>
              <a:t>10/6/22</a:t>
            </a:fld>
            <a:endParaRPr b="0" lang="en-US" sz="1000" spc="-1" strike="noStrike">
              <a:latin typeface="Times New Roman"/>
            </a:endParaRPr>
          </a:p>
        </p:txBody>
      </p:sp>
      <p:sp>
        <p:nvSpPr>
          <p:cNvPr id="108" name="PlaceHolder 10"/>
          <p:cNvSpPr>
            <a:spLocks noGrp="1"/>
          </p:cNvSpPr>
          <p:nvPr>
            <p:ph type="ftr"/>
          </p:nvPr>
        </p:nvSpPr>
        <p:spPr>
          <a:xfrm>
            <a:off x="684360" y="6172200"/>
            <a:ext cx="7543440" cy="364680"/>
          </a:xfrm>
          <a:prstGeom prst="rect">
            <a:avLst/>
          </a:prstGeom>
        </p:spPr>
        <p:txBody>
          <a:bodyPr/>
          <a:p>
            <a:endParaRPr b="0" lang="en-US" sz="2400" spc="-1" strike="noStrike">
              <a:latin typeface="Times New Roman"/>
            </a:endParaRPr>
          </a:p>
        </p:txBody>
      </p:sp>
      <p:sp>
        <p:nvSpPr>
          <p:cNvPr id="109" name="PlaceHolder 11"/>
          <p:cNvSpPr>
            <a:spLocks noGrp="1"/>
          </p:cNvSpPr>
          <p:nvPr>
            <p:ph type="sldNum"/>
          </p:nvPr>
        </p:nvSpPr>
        <p:spPr>
          <a:xfrm>
            <a:off x="10363320" y="5578560"/>
            <a:ext cx="1141920" cy="669600"/>
          </a:xfrm>
          <a:prstGeom prst="rect">
            <a:avLst/>
          </a:prstGeom>
        </p:spPr>
        <p:txBody>
          <a:bodyPr anchor="b"/>
          <a:p>
            <a:pPr algn="r">
              <a:lnSpc>
                <a:spcPct val="100000"/>
              </a:lnSpc>
            </a:pPr>
            <a:fld id="{6572FA0E-6C75-4583-AE50-C593D3154797}" type="slidenum">
              <a:rPr b="0" lang="en-US" sz="3200" spc="-1" strike="noStrike">
                <a:solidFill>
                  <a:srgbClr val="0a304a"/>
                </a:solidFill>
                <a:latin typeface="Century Gothic"/>
              </a:rPr>
              <a:t>&lt;number&gt;</a:t>
            </a:fld>
            <a:endParaRPr b="0" lang="en-US" sz="3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6" name="Group 1"/>
          <p:cNvGrpSpPr/>
          <p:nvPr/>
        </p:nvGrpSpPr>
        <p:grpSpPr>
          <a:xfrm>
            <a:off x="9206640" y="2963160"/>
            <a:ext cx="2981880" cy="3209040"/>
            <a:chOff x="9206640" y="2963160"/>
            <a:chExt cx="2981880" cy="3209040"/>
          </a:xfrm>
        </p:grpSpPr>
        <p:sp>
          <p:nvSpPr>
            <p:cNvPr id="147" name="Line 2"/>
            <p:cNvSpPr/>
            <p:nvPr/>
          </p:nvSpPr>
          <p:spPr>
            <a:xfrm flipH="1">
              <a:off x="11275920" y="2963160"/>
              <a:ext cx="912600" cy="91296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148" name="Line 3"/>
            <p:cNvSpPr/>
            <p:nvPr/>
          </p:nvSpPr>
          <p:spPr>
            <a:xfrm flipH="1">
              <a:off x="9206640" y="3190320"/>
              <a:ext cx="2981880" cy="298188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149" name="Line 4"/>
            <p:cNvSpPr/>
            <p:nvPr/>
          </p:nvSpPr>
          <p:spPr>
            <a:xfrm flipH="1">
              <a:off x="10292040" y="3285000"/>
              <a:ext cx="1896480" cy="1896480"/>
            </a:xfrm>
            <a:prstGeom prst="line">
              <a:avLst/>
            </a:prstGeom>
            <a:ln w="9360">
              <a:solidFill>
                <a:schemeClr val="tx1"/>
              </a:solidFill>
              <a:round/>
            </a:ln>
          </p:spPr>
          <p:style>
            <a:lnRef idx="2">
              <a:schemeClr val="accent1"/>
            </a:lnRef>
            <a:fillRef idx="0">
              <a:schemeClr val="accent1"/>
            </a:fillRef>
            <a:effectRef idx="1">
              <a:schemeClr val="accent1"/>
            </a:effectRef>
            <a:fontRef idx="minor"/>
          </p:style>
        </p:sp>
        <p:sp>
          <p:nvSpPr>
            <p:cNvPr id="150" name="Line 5"/>
            <p:cNvSpPr/>
            <p:nvPr/>
          </p:nvSpPr>
          <p:spPr>
            <a:xfrm flipH="1">
              <a:off x="10442880" y="3130920"/>
              <a:ext cx="1745640" cy="1745640"/>
            </a:xfrm>
            <a:prstGeom prst="line">
              <a:avLst/>
            </a:prstGeom>
            <a:ln w="28440">
              <a:solidFill>
                <a:schemeClr val="tx1"/>
              </a:solidFill>
              <a:round/>
            </a:ln>
          </p:spPr>
          <p:style>
            <a:lnRef idx="2">
              <a:schemeClr val="accent1"/>
            </a:lnRef>
            <a:fillRef idx="0">
              <a:schemeClr val="accent1"/>
            </a:fillRef>
            <a:effectRef idx="1">
              <a:schemeClr val="accent1"/>
            </a:effectRef>
            <a:fontRef idx="minor"/>
          </p:style>
        </p:sp>
        <p:sp>
          <p:nvSpPr>
            <p:cNvPr id="151" name="Line 6"/>
            <p:cNvSpPr/>
            <p:nvPr/>
          </p:nvSpPr>
          <p:spPr>
            <a:xfrm flipH="1">
              <a:off x="10918800" y="3682800"/>
              <a:ext cx="1269720" cy="1270080"/>
            </a:xfrm>
            <a:prstGeom prst="line">
              <a:avLst/>
            </a:prstGeom>
            <a:ln w="28440">
              <a:solidFill>
                <a:schemeClr val="tx1"/>
              </a:solidFill>
              <a:round/>
            </a:ln>
          </p:spPr>
          <p:style>
            <a:lnRef idx="2">
              <a:schemeClr val="accent1"/>
            </a:lnRef>
            <a:fillRef idx="0">
              <a:schemeClr val="accent1"/>
            </a:fillRef>
            <a:effectRef idx="1">
              <a:schemeClr val="accent1"/>
            </a:effectRef>
            <a:fontRef idx="minor"/>
          </p:style>
        </p:sp>
      </p:grpSp>
      <p:sp>
        <p:nvSpPr>
          <p:cNvPr id="152" name="PlaceHolder 7"/>
          <p:cNvSpPr>
            <a:spLocks noGrp="1"/>
          </p:cNvSpPr>
          <p:nvPr>
            <p:ph type="title"/>
          </p:nvPr>
        </p:nvSpPr>
        <p:spPr>
          <a:xfrm>
            <a:off x="684360" y="685800"/>
            <a:ext cx="10058040" cy="2742840"/>
          </a:xfrm>
          <a:prstGeom prst="rect">
            <a:avLst/>
          </a:prstGeom>
        </p:spPr>
        <p:txBody>
          <a:bodyPr anchor="ctr">
            <a:normAutofit/>
          </a:bodyPr>
          <a:p>
            <a:pPr>
              <a:lnSpc>
                <a:spcPct val="100000"/>
              </a:lnSpc>
            </a:pPr>
            <a:r>
              <a:rPr b="0" lang="en-US" sz="3200" spc="-1" strike="noStrike" cap="all">
                <a:solidFill>
                  <a:srgbClr val="ffffff"/>
                </a:solidFill>
                <a:latin typeface="Century Gothic"/>
              </a:rPr>
              <a:t>Modifiez le style du titre</a:t>
            </a:r>
            <a:endParaRPr b="0" lang="en-US" sz="3200" spc="-1" strike="noStrike">
              <a:solidFill>
                <a:srgbClr val="ffffff"/>
              </a:solidFill>
              <a:latin typeface="Century Gothic"/>
            </a:endParaRPr>
          </a:p>
        </p:txBody>
      </p:sp>
      <p:sp>
        <p:nvSpPr>
          <p:cNvPr id="153" name="PlaceHolder 8"/>
          <p:cNvSpPr>
            <a:spLocks noGrp="1"/>
          </p:cNvSpPr>
          <p:nvPr>
            <p:ph type="body"/>
          </p:nvPr>
        </p:nvSpPr>
        <p:spPr>
          <a:xfrm>
            <a:off x="684360" y="4114800"/>
            <a:ext cx="8535600" cy="1879200"/>
          </a:xfrm>
          <a:prstGeom prst="rect">
            <a:avLst/>
          </a:prstGeom>
        </p:spPr>
        <p:txBody>
          <a:bodyPr anchor="ctr">
            <a:normAutofit/>
          </a:bodyPr>
          <a:p>
            <a:pPr>
              <a:lnSpc>
                <a:spcPct val="100000"/>
              </a:lnSpc>
              <a:spcBef>
                <a:spcPts val="400"/>
              </a:spcBef>
              <a:spcAft>
                <a:spcPts val="601"/>
              </a:spcAft>
            </a:pPr>
            <a:r>
              <a:rPr b="0" lang="en-US" sz="2000" spc="-1" strike="noStrike">
                <a:solidFill>
                  <a:srgbClr val="0f496f"/>
                </a:solidFill>
                <a:latin typeface="Century Gothic"/>
              </a:rPr>
              <a:t>Modifier les styles du texte du masque</a:t>
            </a:r>
            <a:endParaRPr b="0" lang="en-US" sz="2000" spc="-1" strike="noStrike">
              <a:solidFill>
                <a:srgbClr val="0f496f"/>
              </a:solidFill>
              <a:latin typeface="Century Gothic"/>
            </a:endParaRPr>
          </a:p>
        </p:txBody>
      </p:sp>
      <p:sp>
        <p:nvSpPr>
          <p:cNvPr id="154" name="PlaceHolder 9"/>
          <p:cNvSpPr>
            <a:spLocks noGrp="1"/>
          </p:cNvSpPr>
          <p:nvPr>
            <p:ph type="dt"/>
          </p:nvPr>
        </p:nvSpPr>
        <p:spPr>
          <a:xfrm>
            <a:off x="9904320" y="6172200"/>
            <a:ext cx="1599840" cy="364680"/>
          </a:xfrm>
          <a:prstGeom prst="rect">
            <a:avLst/>
          </a:prstGeom>
        </p:spPr>
        <p:txBody>
          <a:bodyPr/>
          <a:p>
            <a:pPr algn="r">
              <a:lnSpc>
                <a:spcPct val="100000"/>
              </a:lnSpc>
            </a:pPr>
            <a:fld id="{D4C6E486-D483-4084-AC5F-35A0D2181770}" type="datetime">
              <a:rPr b="0" lang="en-US" sz="1000" spc="-1" strike="noStrike">
                <a:solidFill>
                  <a:srgbClr val="0a304a"/>
                </a:solidFill>
                <a:latin typeface="Century Gothic"/>
              </a:rPr>
              <a:t>10/6/22</a:t>
            </a:fld>
            <a:endParaRPr b="0" lang="en-US" sz="1000" spc="-1" strike="noStrike">
              <a:latin typeface="Times New Roman"/>
            </a:endParaRPr>
          </a:p>
        </p:txBody>
      </p:sp>
      <p:sp>
        <p:nvSpPr>
          <p:cNvPr id="155" name="PlaceHolder 10"/>
          <p:cNvSpPr>
            <a:spLocks noGrp="1"/>
          </p:cNvSpPr>
          <p:nvPr>
            <p:ph type="ftr"/>
          </p:nvPr>
        </p:nvSpPr>
        <p:spPr>
          <a:xfrm>
            <a:off x="684360" y="6172200"/>
            <a:ext cx="7543440" cy="364680"/>
          </a:xfrm>
          <a:prstGeom prst="rect">
            <a:avLst/>
          </a:prstGeom>
        </p:spPr>
        <p:txBody>
          <a:bodyPr/>
          <a:p>
            <a:endParaRPr b="0" lang="en-US" sz="2400" spc="-1" strike="noStrike">
              <a:latin typeface="Times New Roman"/>
            </a:endParaRPr>
          </a:p>
        </p:txBody>
      </p:sp>
      <p:sp>
        <p:nvSpPr>
          <p:cNvPr id="156" name="PlaceHolder 11"/>
          <p:cNvSpPr>
            <a:spLocks noGrp="1"/>
          </p:cNvSpPr>
          <p:nvPr>
            <p:ph type="sldNum"/>
          </p:nvPr>
        </p:nvSpPr>
        <p:spPr>
          <a:xfrm>
            <a:off x="10363320" y="5578560"/>
            <a:ext cx="1141920" cy="669600"/>
          </a:xfrm>
          <a:prstGeom prst="rect">
            <a:avLst/>
          </a:prstGeom>
        </p:spPr>
        <p:txBody>
          <a:bodyPr anchor="b"/>
          <a:p>
            <a:pPr algn="r">
              <a:lnSpc>
                <a:spcPct val="100000"/>
              </a:lnSpc>
            </a:pPr>
            <a:fld id="{F4149A49-FF07-4B50-B1F2-EBD3E1562718}" type="slidenum">
              <a:rPr b="0" lang="en-US" sz="3200" spc="-1" strike="noStrike">
                <a:solidFill>
                  <a:srgbClr val="0a304a"/>
                </a:solidFill>
                <a:latin typeface="Century Gothic"/>
              </a:rPr>
              <a:t>&lt;number&gt;</a:t>
            </a:fld>
            <a:endParaRPr b="0" lang="en-US" sz="3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slideLayout" Target="../slideLayouts/slideLayout2.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png"/><Relationship Id="rId3" Type="http://schemas.openxmlformats.org/officeDocument/2006/relationships/slideLayout" Target="../slideLayouts/slideLayout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video" Target="../media/media27.mp4"/><Relationship Id="rId2" Type="http://schemas.microsoft.com/office/2007/relationships/media" Target="../media/media27.mp4"/><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jpeg"/><Relationship Id="rId3" Type="http://schemas.openxmlformats.org/officeDocument/2006/relationships/slideLayout" Target="../slideLayouts/slideLayout2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jpeg"/><Relationship Id="rId3" Type="http://schemas.openxmlformats.org/officeDocument/2006/relationships/slideLayout" Target="../slideLayouts/slideLayout25.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jpeg"/><Relationship Id="rId3" Type="http://schemas.openxmlformats.org/officeDocument/2006/relationships/slideLayout" Target="../slideLayouts/slideLayout2.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5.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image" Target="../media/image43.jpeg"/><Relationship Id="rId4" Type="http://schemas.openxmlformats.org/officeDocument/2006/relationships/slideLayout" Target="../slideLayouts/slideLayout13.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slideLayout" Target="../slideLayouts/slideLayout13.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fr.wikipedia.org/wiki/Rayonnement_cosmique" TargetMode="External"/><Relationship Id="rId2" Type="http://schemas.openxmlformats.org/officeDocument/2006/relationships/hyperlink" Target="https://en.wikipedia.org/wiki/Cosmic_ray" TargetMode="External"/><Relationship Id="rId3" Type="http://schemas.openxmlformats.org/officeDocument/2006/relationships/hyperlink" Target="https://agupubs.onlinelibrary.wiley.com/doi/epdf/10.1029/2008GL036451" TargetMode="External"/><Relationship Id="rId4" Type="http://schemas.openxmlformats.org/officeDocument/2006/relationships/hyperlink" Target="https://www.auger.org/index.php/gallery/videos" TargetMode="External"/><Relationship Id="rId5" Type="http://schemas.openxmlformats.org/officeDocument/2006/relationships/hyperlink" Target="https://www.canal-u.tv/video/iap/il_pleut_des_particules_cosmiques.25477" TargetMode="External"/><Relationship Id="rId6" Type="http://schemas.openxmlformats.org/officeDocument/2006/relationships/slideLayout" Target="../slideLayouts/slideLayout37.xml"/><Relationship Id="rId7" Type="http://schemas.openxmlformats.org/officeDocument/2006/relationships/notesSlide" Target="../notesSlides/notesSlide24.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slideLayout" Target="../slideLayouts/slideLayout25.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jpe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gif"/><Relationship Id="rId3" Type="http://schemas.openxmlformats.org/officeDocument/2006/relationships/slideLayout" Target="../slideLayouts/slideLayout2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Image 3" descr=""/>
          <p:cNvPicPr/>
          <p:nvPr/>
        </p:nvPicPr>
        <p:blipFill>
          <a:blip r:embed="rId1"/>
          <a:stretch/>
        </p:blipFill>
        <p:spPr>
          <a:xfrm>
            <a:off x="6095880" y="2602440"/>
            <a:ext cx="5947200" cy="4066560"/>
          </a:xfrm>
          <a:prstGeom prst="rect">
            <a:avLst/>
          </a:prstGeom>
          <a:ln>
            <a:noFill/>
          </a:ln>
        </p:spPr>
      </p:pic>
      <p:sp>
        <p:nvSpPr>
          <p:cNvPr id="200" name="TextShape 1"/>
          <p:cNvSpPr txBox="1"/>
          <p:nvPr/>
        </p:nvSpPr>
        <p:spPr>
          <a:xfrm>
            <a:off x="507600" y="188640"/>
            <a:ext cx="11176560" cy="1753560"/>
          </a:xfrm>
          <a:prstGeom prst="rect">
            <a:avLst/>
          </a:prstGeom>
          <a:noFill/>
          <a:ln>
            <a:noFill/>
          </a:ln>
        </p:spPr>
        <p:txBody>
          <a:bodyPr anchor="b"/>
          <a:p>
            <a:pPr>
              <a:lnSpc>
                <a:spcPct val="100000"/>
              </a:lnSpc>
            </a:pPr>
            <a:r>
              <a:rPr b="0" lang="en-US" sz="4800" spc="-1" strike="noStrike" cap="all">
                <a:solidFill>
                  <a:srgbClr val="ffffff"/>
                </a:solidFill>
                <a:latin typeface="Century Gothic"/>
              </a:rPr>
              <a:t>          </a:t>
            </a:r>
            <a:r>
              <a:rPr b="0" lang="en-US" sz="4800" spc="-1" strike="noStrike" cap="all">
                <a:solidFill>
                  <a:srgbClr val="ffffff"/>
                </a:solidFill>
                <a:latin typeface="Century Gothic"/>
              </a:rPr>
              <a:t>Les rayons cosmiques</a:t>
            </a:r>
            <a:br/>
            <a:r>
              <a:rPr b="0" lang="en-US" sz="4800" spc="-1" strike="noStrike" cap="all">
                <a:solidFill>
                  <a:srgbClr val="ffffff"/>
                </a:solidFill>
                <a:latin typeface="Century Gothic"/>
              </a:rPr>
              <a:t>         (à ultra-haute énergie)</a:t>
            </a:r>
            <a:endParaRPr b="0" lang="en-US" sz="4800" spc="-1" strike="noStrike">
              <a:solidFill>
                <a:srgbClr val="ffffff"/>
              </a:solidFill>
              <a:latin typeface="Century Gothic"/>
            </a:endParaRPr>
          </a:p>
        </p:txBody>
      </p:sp>
      <p:sp>
        <p:nvSpPr>
          <p:cNvPr id="201" name="TextShape 2"/>
          <p:cNvSpPr txBox="1"/>
          <p:nvPr/>
        </p:nvSpPr>
        <p:spPr>
          <a:xfrm>
            <a:off x="0" y="1968480"/>
            <a:ext cx="12191760" cy="1946880"/>
          </a:xfrm>
          <a:prstGeom prst="rect">
            <a:avLst/>
          </a:prstGeom>
          <a:noFill/>
          <a:ln>
            <a:noFill/>
          </a:ln>
        </p:spPr>
        <p:txBody>
          <a:bodyPr/>
          <a:p>
            <a:pPr>
              <a:lnSpc>
                <a:spcPct val="100000"/>
              </a:lnSpc>
              <a:spcBef>
                <a:spcPts val="420"/>
              </a:spcBef>
              <a:spcAft>
                <a:spcPts val="601"/>
              </a:spcAft>
            </a:pPr>
            <a:r>
              <a:rPr b="0" lang="en-US" sz="2100" spc="-1" strike="noStrike">
                <a:solidFill>
                  <a:srgbClr val="262626"/>
                </a:solidFill>
                <a:latin typeface="Century Gothic"/>
              </a:rPr>
              <a:t>                                      </a:t>
            </a:r>
            <a:r>
              <a:rPr b="0" lang="en-US" sz="2100" spc="-1" strike="noStrike">
                <a:solidFill>
                  <a:srgbClr val="262626"/>
                </a:solidFill>
                <a:latin typeface="Century Gothic"/>
              </a:rPr>
              <a:t>	</a:t>
            </a:r>
            <a:r>
              <a:rPr b="0" lang="en-US" sz="2100" spc="-1" strike="noStrike">
                <a:solidFill>
                  <a:srgbClr val="262626"/>
                </a:solidFill>
                <a:latin typeface="Century Gothic"/>
              </a:rPr>
              <a:t>	</a:t>
            </a:r>
            <a:r>
              <a:rPr b="0" lang="en-US" sz="2100" spc="-1" strike="noStrike">
                <a:solidFill>
                  <a:srgbClr val="262626"/>
                </a:solidFill>
                <a:latin typeface="Century Gothic"/>
              </a:rPr>
              <a:t>	</a:t>
            </a:r>
            <a:r>
              <a:rPr b="0" lang="en-US" sz="2100" spc="-1" strike="noStrike">
                <a:solidFill>
                  <a:srgbClr val="262626"/>
                </a:solidFill>
                <a:latin typeface="Century Gothic"/>
              </a:rPr>
              <a:t>Haddad Abdelhamid     </a:t>
            </a:r>
            <a:endParaRPr b="0" lang="en-US" sz="2100" spc="-1" strike="noStrike">
              <a:latin typeface="Arial"/>
            </a:endParaRPr>
          </a:p>
        </p:txBody>
      </p:sp>
      <p:pic>
        <p:nvPicPr>
          <p:cNvPr id="202" name="Image 4" descr=""/>
          <p:cNvPicPr/>
          <p:nvPr/>
        </p:nvPicPr>
        <p:blipFill>
          <a:blip r:embed="rId2"/>
          <a:stretch/>
        </p:blipFill>
        <p:spPr>
          <a:xfrm>
            <a:off x="148680" y="2602440"/>
            <a:ext cx="5798520" cy="406656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0" y="209520"/>
            <a:ext cx="12191760" cy="901440"/>
          </a:xfrm>
          <a:prstGeom prst="rect">
            <a:avLst/>
          </a:prstGeom>
          <a:noFill/>
          <a:ln>
            <a:noFill/>
          </a:ln>
        </p:spPr>
        <p:txBody>
          <a:bodyPr anchor="b"/>
          <a:p>
            <a:pPr algn="ctr">
              <a:lnSpc>
                <a:spcPct val="100000"/>
              </a:lnSpc>
            </a:pPr>
            <a:r>
              <a:rPr b="0" lang="en-US" sz="4800" spc="-1" strike="noStrike" cap="all">
                <a:solidFill>
                  <a:srgbClr val="ffffff"/>
                </a:solidFill>
                <a:latin typeface="Century Gothic"/>
              </a:rPr>
              <a:t>Pierre Auger</a:t>
            </a:r>
            <a:endParaRPr b="0" lang="en-US" sz="4800" spc="-1" strike="noStrike">
              <a:solidFill>
                <a:srgbClr val="ffffff"/>
              </a:solidFill>
              <a:latin typeface="Century Gothic"/>
            </a:endParaRPr>
          </a:p>
        </p:txBody>
      </p:sp>
      <p:sp>
        <p:nvSpPr>
          <p:cNvPr id="236" name="TextShape 2"/>
          <p:cNvSpPr txBox="1"/>
          <p:nvPr/>
        </p:nvSpPr>
        <p:spPr>
          <a:xfrm>
            <a:off x="393840" y="1348200"/>
            <a:ext cx="6690600" cy="5228280"/>
          </a:xfrm>
          <a:prstGeom prst="rect">
            <a:avLst/>
          </a:prstGeom>
          <a:noFill/>
          <a:ln>
            <a:noFill/>
          </a:ln>
        </p:spPr>
        <p:txBody>
          <a:bodyPr>
            <a:normAutofit/>
          </a:bodyPr>
          <a:p>
            <a:pPr marL="343080" indent="-342720">
              <a:lnSpc>
                <a:spcPct val="100000"/>
              </a:lnSpc>
              <a:spcBef>
                <a:spcPts val="420"/>
              </a:spcBef>
              <a:spcAft>
                <a:spcPts val="601"/>
              </a:spcAft>
              <a:buClr>
                <a:srgbClr val="ffffff"/>
              </a:buClr>
              <a:buSzPct val="80000"/>
              <a:buFont typeface="Wingdings" charset="2"/>
              <a:buChar char=""/>
            </a:pPr>
            <a:r>
              <a:rPr b="0" lang="en-US" sz="2100" spc="-1" strike="noStrike">
                <a:solidFill>
                  <a:srgbClr val="0f496f"/>
                </a:solidFill>
                <a:latin typeface="Century Gothic"/>
              </a:rPr>
              <a:t>En 1938, dans son laboratoire des Alpes, il mit en évidence l’existence ce qu’on appelle aujourd’hui des « </a:t>
            </a:r>
            <a:r>
              <a:rPr b="1" lang="en-US" sz="2100" spc="-1" strike="noStrike">
                <a:solidFill>
                  <a:srgbClr val="0f496f"/>
                </a:solidFill>
                <a:latin typeface="Century Gothic"/>
              </a:rPr>
              <a:t>gerbes atmosphériques</a:t>
            </a:r>
            <a:r>
              <a:rPr b="0" lang="en-US" sz="2100" spc="-1" strike="noStrike">
                <a:solidFill>
                  <a:srgbClr val="0f496f"/>
                </a:solidFill>
                <a:latin typeface="Century Gothic"/>
              </a:rPr>
              <a:t> », </a:t>
            </a:r>
            <a:r>
              <a:rPr b="1" lang="en-US" sz="2100" spc="-1" strike="noStrike">
                <a:solidFill>
                  <a:srgbClr val="0f496f"/>
                </a:solidFill>
                <a:latin typeface="Century Gothic"/>
              </a:rPr>
              <a:t>qui se manifestaient expérimentalement par l’arrivée au sol de bouffées de particules énergétiques pouvant être observées simultanément par des détecteurs espacés de plusieurs mètres.</a:t>
            </a:r>
            <a:endParaRPr b="0" lang="en-US" sz="2100" spc="-1" strike="noStrike">
              <a:latin typeface="Arial"/>
            </a:endParaRPr>
          </a:p>
          <a:p>
            <a:pPr marL="343080" indent="-342720">
              <a:lnSpc>
                <a:spcPct val="100000"/>
              </a:lnSpc>
              <a:spcBef>
                <a:spcPts val="420"/>
              </a:spcBef>
              <a:spcAft>
                <a:spcPts val="601"/>
              </a:spcAft>
              <a:buClr>
                <a:srgbClr val="ffffff"/>
              </a:buClr>
              <a:buSzPct val="80000"/>
              <a:buFont typeface="Wingdings" charset="2"/>
              <a:buChar char=""/>
            </a:pPr>
            <a:r>
              <a:rPr b="0" lang="en-US" sz="2100" spc="-1" strike="noStrike">
                <a:solidFill>
                  <a:srgbClr val="0f496f"/>
                </a:solidFill>
                <a:latin typeface="Century Gothic"/>
              </a:rPr>
              <a:t>Il comprit que</a:t>
            </a:r>
            <a:r>
              <a:rPr b="1" lang="en-US" sz="2100" spc="-1" strike="noStrike">
                <a:solidFill>
                  <a:srgbClr val="0f496f"/>
                </a:solidFill>
                <a:latin typeface="Century Gothic"/>
              </a:rPr>
              <a:t> ces véritables pluies de particules étaient en fait induites par l’arrivée dans l’atmosphère d’un rayon cosmique unique</a:t>
            </a:r>
            <a:r>
              <a:rPr b="0" lang="en-US" sz="2100" spc="-1" strike="noStrike">
                <a:solidFill>
                  <a:srgbClr val="0f496f"/>
                </a:solidFill>
                <a:latin typeface="Century Gothic"/>
              </a:rPr>
              <a:t>, particulièrement énergétique, qui, par des réactions en chaînes dans l’atmosphère, donnait lieu à la production de </a:t>
            </a:r>
            <a:r>
              <a:rPr b="1" lang="en-US" sz="2100" spc="-1" strike="noStrike">
                <a:solidFill>
                  <a:srgbClr val="0f496f"/>
                </a:solidFill>
                <a:latin typeface="Century Gothic"/>
              </a:rPr>
              <a:t>particules secondaires.</a:t>
            </a:r>
            <a:endParaRPr b="0" lang="en-US" sz="2100" spc="-1" strike="noStrike">
              <a:latin typeface="Arial"/>
            </a:endParaRPr>
          </a:p>
        </p:txBody>
      </p:sp>
      <p:pic>
        <p:nvPicPr>
          <p:cNvPr id="237" name="Picture 4" descr=""/>
          <p:cNvPicPr/>
          <p:nvPr/>
        </p:nvPicPr>
        <p:blipFill>
          <a:blip r:embed="rId1"/>
          <a:stretch/>
        </p:blipFill>
        <p:spPr>
          <a:xfrm>
            <a:off x="7885800" y="1348200"/>
            <a:ext cx="3911760" cy="4766400"/>
          </a:xfrm>
          <a:prstGeom prst="rect">
            <a:avLst/>
          </a:prstGeom>
          <a:ln>
            <a:noFill/>
          </a:ln>
        </p:spPr>
      </p:pic>
    </p:spTree>
  </p:cSld>
  <p:timing>
    <p:tnLst>
      <p:par>
        <p:cTn id="40" dur="indefinite" restart="never" nodeType="tmRoot">
          <p:childTnLst>
            <p:seq>
              <p:cTn id="41"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684360" y="2006640"/>
            <a:ext cx="8534160" cy="2281320"/>
          </a:xfrm>
          <a:prstGeom prst="rect">
            <a:avLst/>
          </a:prstGeom>
          <a:noFill/>
          <a:ln>
            <a:noFill/>
          </a:ln>
        </p:spPr>
        <p:txBody>
          <a:bodyPr anchor="b"/>
          <a:p>
            <a:pPr>
              <a:lnSpc>
                <a:spcPct val="100000"/>
              </a:lnSpc>
            </a:pPr>
            <a:r>
              <a:rPr b="0" lang="en-US" sz="3600" spc="-1" strike="noStrike" cap="all">
                <a:solidFill>
                  <a:srgbClr val="ffffff"/>
                </a:solidFill>
                <a:latin typeface="Century Gothic"/>
              </a:rPr>
              <a:t>  </a:t>
            </a:r>
            <a:endParaRPr b="0" lang="en-US" sz="3600" spc="-1" strike="noStrike">
              <a:solidFill>
                <a:srgbClr val="ffffff"/>
              </a:solidFill>
              <a:latin typeface="Century Gothic"/>
            </a:endParaRPr>
          </a:p>
        </p:txBody>
      </p:sp>
      <p:sp>
        <p:nvSpPr>
          <p:cNvPr id="239" name="TextShape 2"/>
          <p:cNvSpPr txBox="1"/>
          <p:nvPr/>
        </p:nvSpPr>
        <p:spPr>
          <a:xfrm>
            <a:off x="684360" y="4495680"/>
            <a:ext cx="8534160" cy="1498320"/>
          </a:xfrm>
          <a:prstGeom prst="rect">
            <a:avLst/>
          </a:prstGeom>
          <a:noFill/>
          <a:ln>
            <a:noFill/>
          </a:ln>
        </p:spPr>
        <p:txBody>
          <a:bodyPr/>
          <a:p>
            <a:pPr>
              <a:lnSpc>
                <a:spcPct val="100000"/>
              </a:lnSpc>
              <a:spcBef>
                <a:spcPts val="360"/>
              </a:spcBef>
              <a:spcAft>
                <a:spcPts val="601"/>
              </a:spcAft>
            </a:pPr>
            <a:r>
              <a:rPr b="0" lang="en-US" sz="1800" spc="-1" strike="noStrike">
                <a:solidFill>
                  <a:srgbClr val="0f496f"/>
                </a:solidFill>
                <a:latin typeface="Century Gothic"/>
              </a:rPr>
              <a:t>  </a:t>
            </a:r>
            <a:endParaRPr b="0" lang="en-US" sz="1800" spc="-1" strike="noStrike">
              <a:solidFill>
                <a:srgbClr val="0f496f"/>
              </a:solidFill>
              <a:latin typeface="Century Gothic"/>
            </a:endParaRPr>
          </a:p>
        </p:txBody>
      </p:sp>
      <p:pic>
        <p:nvPicPr>
          <p:cNvPr id="240" name="Picture 6" descr=""/>
          <p:cNvPicPr/>
          <p:nvPr/>
        </p:nvPicPr>
        <p:blipFill>
          <a:blip r:embed="rId1"/>
          <a:stretch/>
        </p:blipFill>
        <p:spPr>
          <a:xfrm>
            <a:off x="5824080" y="98640"/>
            <a:ext cx="6269040" cy="6660720"/>
          </a:xfrm>
          <a:prstGeom prst="rect">
            <a:avLst/>
          </a:prstGeom>
          <a:ln>
            <a:noFill/>
          </a:ln>
        </p:spPr>
      </p:pic>
      <p:pic>
        <p:nvPicPr>
          <p:cNvPr id="241" name="Picture 8" descr=""/>
          <p:cNvPicPr/>
          <p:nvPr/>
        </p:nvPicPr>
        <p:blipFill>
          <a:blip r:embed="rId2"/>
          <a:stretch/>
        </p:blipFill>
        <p:spPr>
          <a:xfrm>
            <a:off x="98640" y="98640"/>
            <a:ext cx="5626800" cy="6660720"/>
          </a:xfrm>
          <a:prstGeom prst="rect">
            <a:avLst/>
          </a:prstGeom>
          <a:ln>
            <a:noFill/>
          </a:ln>
        </p:spPr>
      </p:pic>
    </p:spTree>
  </p:cSld>
  <p:timing>
    <p:tnLst>
      <p:par>
        <p:cTn id="42" dur="indefinite" restart="never" nodeType="tmRoot">
          <p:childTnLst>
            <p:seq>
              <p:cTn id="43"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Picture 4" descr=""/>
          <p:cNvPicPr/>
          <p:nvPr/>
        </p:nvPicPr>
        <p:blipFill>
          <a:blip r:embed="rId1"/>
          <a:stretch/>
        </p:blipFill>
        <p:spPr>
          <a:xfrm>
            <a:off x="5311800" y="1709640"/>
            <a:ext cx="6195600" cy="4852080"/>
          </a:xfrm>
          <a:prstGeom prst="rect">
            <a:avLst/>
          </a:prstGeom>
          <a:ln>
            <a:noFill/>
          </a:ln>
        </p:spPr>
      </p:pic>
      <p:sp>
        <p:nvSpPr>
          <p:cNvPr id="243" name="TextShape 1"/>
          <p:cNvSpPr txBox="1"/>
          <p:nvPr/>
        </p:nvSpPr>
        <p:spPr>
          <a:xfrm>
            <a:off x="0" y="0"/>
            <a:ext cx="12191760" cy="1498320"/>
          </a:xfrm>
          <a:prstGeom prst="rect">
            <a:avLst/>
          </a:prstGeom>
          <a:noFill/>
          <a:ln>
            <a:noFill/>
          </a:ln>
        </p:spPr>
        <p:txBody>
          <a:bodyPr anchor="b"/>
          <a:p>
            <a:pPr algn="ctr">
              <a:lnSpc>
                <a:spcPct val="100000"/>
              </a:lnSpc>
            </a:pPr>
            <a:r>
              <a:rPr b="0" lang="en-US" sz="3600" spc="-1" strike="noStrike" cap="all">
                <a:solidFill>
                  <a:srgbClr val="ffffff"/>
                </a:solidFill>
                <a:latin typeface="Century Gothic"/>
              </a:rPr>
              <a:t>L’observatoire « pierre Auger » lui rendant hommage </a:t>
            </a:r>
            <a:endParaRPr b="0" lang="en-US" sz="3600" spc="-1" strike="noStrike">
              <a:solidFill>
                <a:srgbClr val="ffffff"/>
              </a:solidFill>
              <a:latin typeface="Century Gothic"/>
            </a:endParaRPr>
          </a:p>
        </p:txBody>
      </p:sp>
      <p:sp>
        <p:nvSpPr>
          <p:cNvPr id="244" name="TextShape 2"/>
          <p:cNvSpPr txBox="1"/>
          <p:nvPr/>
        </p:nvSpPr>
        <p:spPr>
          <a:xfrm>
            <a:off x="684360" y="1709640"/>
            <a:ext cx="4627440" cy="4852080"/>
          </a:xfrm>
          <a:prstGeom prst="rect">
            <a:avLst/>
          </a:prstGeom>
          <a:noFill/>
          <a:ln>
            <a:noFill/>
          </a:ln>
        </p:spPr>
        <p:txBody>
          <a:bodyPr/>
          <a:p>
            <a:pPr marL="285840" indent="-285480" algn="ctr">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un réseau de </a:t>
            </a:r>
            <a:r>
              <a:rPr b="1" lang="en-US" sz="1800" spc="-1" strike="noStrike">
                <a:solidFill>
                  <a:srgbClr val="0f496f"/>
                </a:solidFill>
                <a:latin typeface="Century Gothic"/>
              </a:rPr>
              <a:t>1 600 détecteurs de particules</a:t>
            </a:r>
            <a:r>
              <a:rPr b="0" lang="en-US" sz="1800" spc="-1" strike="noStrike">
                <a:solidFill>
                  <a:srgbClr val="0f496f"/>
                </a:solidFill>
                <a:latin typeface="Century Gothic"/>
              </a:rPr>
              <a:t>. espacés </a:t>
            </a:r>
            <a:r>
              <a:rPr b="1" lang="en-US" sz="1800" spc="-1" strike="noStrike">
                <a:solidFill>
                  <a:srgbClr val="0f496f"/>
                </a:solidFill>
                <a:latin typeface="Century Gothic"/>
              </a:rPr>
              <a:t>d'1,5 kilomètre</a:t>
            </a:r>
            <a:r>
              <a:rPr b="0" lang="en-US" sz="1800" spc="-1" strike="noStrike">
                <a:solidFill>
                  <a:srgbClr val="0f496f"/>
                </a:solidFill>
                <a:latin typeface="Century Gothic"/>
              </a:rPr>
              <a:t>, qui s'étendent sur une surface de </a:t>
            </a:r>
            <a:r>
              <a:rPr b="1" lang="en-US" sz="1800" spc="-1" strike="noStrike">
                <a:solidFill>
                  <a:srgbClr val="0f496f"/>
                </a:solidFill>
                <a:latin typeface="Century Gothic"/>
              </a:rPr>
              <a:t>3 000 kilomètres carrés</a:t>
            </a:r>
            <a:r>
              <a:rPr b="0" lang="en-US" sz="1800" spc="-1" strike="noStrike">
                <a:solidFill>
                  <a:srgbClr val="0f496f"/>
                </a:solidFill>
                <a:latin typeface="Century Gothic"/>
              </a:rPr>
              <a:t>.</a:t>
            </a:r>
            <a:endParaRPr b="0" lang="en-US" sz="1800" spc="-1" strike="noStrike">
              <a:solidFill>
                <a:srgbClr val="0f496f"/>
              </a:solidFill>
              <a:latin typeface="Century Gothic"/>
            </a:endParaRPr>
          </a:p>
          <a:p>
            <a:pPr marL="285840" indent="-285480" algn="ctr">
              <a:lnSpc>
                <a:spcPct val="100000"/>
              </a:lnSpc>
              <a:spcBef>
                <a:spcPts val="360"/>
              </a:spcBef>
              <a:spcAft>
                <a:spcPts val="601"/>
              </a:spcAft>
              <a:buClr>
                <a:srgbClr val="ffffff"/>
              </a:buClr>
              <a:buSzPct val="80000"/>
              <a:buFont typeface="Wingdings" charset="2"/>
              <a:buChar char=""/>
            </a:pPr>
            <a:r>
              <a:rPr b="1" lang="en-US" sz="1800" spc="-1" strike="noStrike">
                <a:solidFill>
                  <a:srgbClr val="0f496f"/>
                </a:solidFill>
                <a:latin typeface="Century Gothic"/>
              </a:rPr>
              <a:t>24 télescopes observent la lumière fluorescente</a:t>
            </a:r>
            <a:r>
              <a:rPr b="0" lang="en-US" sz="1800" spc="-1" strike="noStrike">
                <a:solidFill>
                  <a:srgbClr val="0f496f"/>
                </a:solidFill>
                <a:latin typeface="Century Gothic"/>
              </a:rPr>
              <a:t> produite par la gerbe lors de son passage dans l'atmosphère.</a:t>
            </a:r>
            <a:endParaRPr b="0" lang="en-US" sz="1800" spc="-1" strike="noStrike">
              <a:solidFill>
                <a:srgbClr val="0f496f"/>
              </a:solidFill>
              <a:latin typeface="Century Gothic"/>
            </a:endParaRPr>
          </a:p>
          <a:p>
            <a:pPr marL="285840" indent="-285480" algn="ctr">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Cette combinaison « </a:t>
            </a:r>
            <a:r>
              <a:rPr b="1" lang="en-US" sz="1800" spc="-1" strike="noStrike">
                <a:solidFill>
                  <a:srgbClr val="0f496f"/>
                </a:solidFill>
                <a:latin typeface="Century Gothic"/>
              </a:rPr>
              <a:t>hybride</a:t>
            </a:r>
            <a:r>
              <a:rPr b="0" lang="en-US" sz="1800" spc="-1" strike="noStrike">
                <a:solidFill>
                  <a:srgbClr val="0f496f"/>
                </a:solidFill>
                <a:latin typeface="Century Gothic"/>
              </a:rPr>
              <a:t> » de détecteurs permet une étude optimale et très précise de ces rayons cosmiques.</a:t>
            </a:r>
            <a:endParaRPr b="0" lang="en-US" sz="1800" spc="-1" strike="noStrike">
              <a:solidFill>
                <a:srgbClr val="0f496f"/>
              </a:solidFill>
              <a:latin typeface="Century Gothic"/>
            </a:endParaRPr>
          </a:p>
        </p:txBody>
      </p:sp>
    </p:spTree>
  </p:cSld>
  <p:timing>
    <p:tnLst>
      <p:par>
        <p:cTn id="44" dur="indefinite" restart="never" nodeType="tmRoot">
          <p:childTnLst>
            <p:seq>
              <p:cTn id="45"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Picture 4" descr=""/>
          <p:cNvPicPr/>
          <p:nvPr/>
        </p:nvPicPr>
        <p:blipFill>
          <a:blip r:embed="rId1"/>
          <a:stretch/>
        </p:blipFill>
        <p:spPr>
          <a:xfrm>
            <a:off x="140760" y="94680"/>
            <a:ext cx="5833080" cy="3298320"/>
          </a:xfrm>
          <a:prstGeom prst="rect">
            <a:avLst/>
          </a:prstGeom>
          <a:ln>
            <a:noFill/>
          </a:ln>
        </p:spPr>
      </p:pic>
      <p:pic>
        <p:nvPicPr>
          <p:cNvPr id="246" name="Picture 10" descr=""/>
          <p:cNvPicPr/>
          <p:nvPr/>
        </p:nvPicPr>
        <p:blipFill>
          <a:blip r:embed="rId2"/>
          <a:stretch/>
        </p:blipFill>
        <p:spPr>
          <a:xfrm>
            <a:off x="6217920" y="94680"/>
            <a:ext cx="5833080" cy="3298320"/>
          </a:xfrm>
          <a:prstGeom prst="rect">
            <a:avLst/>
          </a:prstGeom>
          <a:ln>
            <a:noFill/>
          </a:ln>
        </p:spPr>
      </p:pic>
      <p:pic>
        <p:nvPicPr>
          <p:cNvPr id="247" name="Picture 13" descr=""/>
          <p:cNvPicPr/>
          <p:nvPr/>
        </p:nvPicPr>
        <p:blipFill>
          <a:blip r:embed="rId3"/>
          <a:stretch/>
        </p:blipFill>
        <p:spPr>
          <a:xfrm>
            <a:off x="140760" y="3429000"/>
            <a:ext cx="11910240" cy="3333960"/>
          </a:xfrm>
          <a:prstGeom prst="rect">
            <a:avLst/>
          </a:prstGeom>
          <a:ln>
            <a:noFill/>
          </a:ln>
        </p:spPr>
      </p:pic>
    </p:spTree>
  </p:cSld>
  <p:timing>
    <p:tnLst>
      <p:par>
        <p:cTn id="46" dur="indefinite" restart="never" nodeType="tmRoot">
          <p:childTnLst>
            <p:seq>
              <p:cTn id="47"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0" y="0"/>
            <a:ext cx="12191760" cy="914040"/>
          </a:xfrm>
          <a:prstGeom prst="rect">
            <a:avLst/>
          </a:prstGeom>
          <a:noFill/>
          <a:ln>
            <a:noFill/>
          </a:ln>
        </p:spPr>
        <p:txBody>
          <a:bodyPr anchor="b"/>
          <a:p>
            <a:pPr algn="ctr">
              <a:lnSpc>
                <a:spcPct val="100000"/>
              </a:lnSpc>
            </a:pPr>
            <a:r>
              <a:rPr b="0" lang="en-US" sz="4800" spc="-1" strike="noStrike" cap="all">
                <a:solidFill>
                  <a:srgbClr val="ffffff"/>
                </a:solidFill>
                <a:latin typeface="Century Gothic"/>
              </a:rPr>
              <a:t>Plus concrètement…</a:t>
            </a:r>
            <a:endParaRPr b="0" lang="en-US" sz="4800" spc="-1" strike="noStrike">
              <a:solidFill>
                <a:srgbClr val="ffffff"/>
              </a:solidFill>
              <a:latin typeface="Century Gothic"/>
            </a:endParaRPr>
          </a:p>
        </p:txBody>
      </p:sp>
      <p:sp>
        <p:nvSpPr>
          <p:cNvPr id="249" name="TextShape 2"/>
          <p:cNvSpPr txBox="1"/>
          <p:nvPr/>
        </p:nvSpPr>
        <p:spPr>
          <a:xfrm>
            <a:off x="2484720" y="6390000"/>
            <a:ext cx="6400440" cy="1946880"/>
          </a:xfrm>
          <a:prstGeom prst="rect">
            <a:avLst/>
          </a:prstGeom>
          <a:noFill/>
          <a:ln>
            <a:noFill/>
          </a:ln>
        </p:spPr>
        <p:txBody>
          <a:bodyPr/>
          <a:p>
            <a:pPr algn="ctr"/>
            <a:endParaRPr b="0" lang="en-US" sz="3200" spc="-1" strike="noStrike">
              <a:latin typeface="Arial"/>
            </a:endParaRPr>
          </a:p>
        </p:txBody>
      </p:sp>
      <p:pic>
        <p:nvPicPr>
          <p:cNvPr id="250" name="Picture 4" descr=""/>
          <p:cNvPicPr/>
          <p:nvPr/>
        </p:nvPicPr>
        <p:blipFill>
          <a:blip r:embed="rId1"/>
          <a:stretch/>
        </p:blipFill>
        <p:spPr>
          <a:xfrm>
            <a:off x="6115320" y="1005840"/>
            <a:ext cx="5896440" cy="5781600"/>
          </a:xfrm>
          <a:prstGeom prst="rect">
            <a:avLst/>
          </a:prstGeom>
          <a:ln>
            <a:noFill/>
          </a:ln>
        </p:spPr>
      </p:pic>
      <p:pic>
        <p:nvPicPr>
          <p:cNvPr id="251" name="Picture 6" descr=""/>
          <p:cNvPicPr/>
          <p:nvPr/>
        </p:nvPicPr>
        <p:blipFill>
          <a:blip r:embed="rId2"/>
          <a:stretch/>
        </p:blipFill>
        <p:spPr>
          <a:xfrm>
            <a:off x="180000" y="1005840"/>
            <a:ext cx="5896440" cy="5781600"/>
          </a:xfrm>
          <a:prstGeom prst="rect">
            <a:avLst/>
          </a:prstGeom>
          <a:ln>
            <a:noFill/>
          </a:ln>
        </p:spPr>
      </p:pic>
    </p:spTree>
  </p:cSld>
  <p:timing>
    <p:tnLst>
      <p:par>
        <p:cTn id="48" dur="indefinite" restart="never" nodeType="tmRoot">
          <p:childTnLst>
            <p:seq>
              <p:cTn id="49"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0" y="0"/>
            <a:ext cx="12191760" cy="1506600"/>
          </a:xfrm>
          <a:prstGeom prst="rect">
            <a:avLst/>
          </a:prstGeom>
          <a:noFill/>
          <a:ln>
            <a:noFill/>
          </a:ln>
        </p:spPr>
        <p:txBody>
          <a:bodyPr anchor="ctr"/>
          <a:p>
            <a:pPr algn="ctr">
              <a:lnSpc>
                <a:spcPct val="100000"/>
              </a:lnSpc>
            </a:pPr>
            <a:r>
              <a:rPr b="0" lang="en-US" sz="3600" spc="-1" strike="noStrike" cap="all">
                <a:solidFill>
                  <a:srgbClr val="ffffff"/>
                </a:solidFill>
                <a:latin typeface="Century Gothic"/>
              </a:rPr>
              <a:t>Et De façons plus générales</a:t>
            </a:r>
            <a:endParaRPr b="0" lang="en-US" sz="3600" spc="-1" strike="noStrike">
              <a:solidFill>
                <a:srgbClr val="ffffff"/>
              </a:solidFill>
              <a:latin typeface="Century Gothic"/>
            </a:endParaRPr>
          </a:p>
        </p:txBody>
      </p:sp>
      <p:pic>
        <p:nvPicPr>
          <p:cNvPr id="253" name="Picture 1" descr="">
            <a:hlinkClick r:id="" action="ppaction://media"/>
          </p:cNvPr>
          <p:cNvPicPr/>
          <p:nvPr>
            <a:videoFile r:link="rId1"/>
            <p:extLst>
              <p:ext uri="{DAA4B4D4-6D71-4841-9C94-3DE7FCFB9230}">
                <p14:media r:embed="rId2"/>
              </p:ext>
            </p:extLst>
          </p:nvPr>
        </p:nvPicPr>
        <p:blipFill>
          <a:blip r:embed="rId3"/>
        </p:blipFill>
        <p:spPr>
          <a:xfrm>
            <a:off x="5988240" y="1238040"/>
            <a:ext cx="6095520" cy="5500080"/>
          </a:xfrm>
          <a:prstGeom prst="rect">
            <a:avLst/>
          </a:prstGeom>
          <a:ln>
            <a:noFill/>
          </a:ln>
        </p:spPr>
      </p:pic>
      <p:pic>
        <p:nvPicPr>
          <p:cNvPr id="254" name="Picture 9" descr=""/>
          <p:cNvPicPr/>
          <p:nvPr/>
        </p:nvPicPr>
        <p:blipFill>
          <a:blip r:embed="rId4"/>
          <a:stretch/>
        </p:blipFill>
        <p:spPr>
          <a:xfrm>
            <a:off x="108000" y="1238040"/>
            <a:ext cx="5772240" cy="5500080"/>
          </a:xfrm>
          <a:prstGeom prst="rect">
            <a:avLst/>
          </a:prstGeom>
          <a:ln>
            <a:noFill/>
          </a:ln>
        </p:spPr>
      </p:pic>
    </p:spTree>
  </p:cSld>
  <p:timing>
    <p:tnLst>
      <p:par>
        <p:cTn id="50" dur="indefinite" restart="never" nodeType="tmRoot">
          <p:childTnLst>
            <p:seq>
              <p:cTn id="51" dur="indefinite" nodeType="mainSeq">
                <p:childTnLst>
                  <p:par>
                    <p:cTn id="52" fill="hold">
                      <p:stCondLst>
                        <p:cond delay="indefinite"/>
                      </p:stCondLst>
                      <p:childTnLst>
                        <p:par>
                          <p:cTn id="53" fill="hold">
                            <p:stCondLst>
                              <p:cond delay="0"/>
                            </p:stCondLst>
                            <p:childTnLst>
                              <p:par>
                                <p:cTn id="54" nodeType="clickEffect" fill="hold" presetClass="mediacall">
                                  <p:stCondLst>
                                    <p:cond delay="0"/>
                                  </p:stCondLst>
                                  <p:childTnLst>
                                    <p:cmd type="call">
                                      <p:cBhvr>
                                        <p:cTn id="55" dur="73022" fill="hold"/>
                                        <p:tgtEl>
                                          <p:spTgt spid="253"/>
                                        </p:tgtEl>
                                      </p:cBhvr>
                                    </p:cmd>
                                  </p:childTnLst>
                                </p:cTn>
                              </p:par>
                            </p:childTnLst>
                          </p:cTn>
                        </p:par>
                      </p:childTnLst>
                    </p:cTn>
                  </p:par>
                </p:childTnLst>
              </p:cTn>
              <p:prevCondLst>
                <p:cond delay="0" evt="onPrev">
                  <p:tgtEl>
                    <p:sldTgt/>
                  </p:tgtEl>
                </p:cond>
              </p:prevCondLst>
              <p:nextCondLst>
                <p:cond delay="0" evt="onNext">
                  <p:tgtEl>
                    <p:sldTgt/>
                  </p:tgtEl>
                </p:cond>
              </p:nextCondLst>
            </p:seq>
            <p:seq>
              <p:cTn id="56" restart="whenNotActive" nodeType="interactiveSeq" fill="hold">
                <p:childTnLst>
                  <p:par>
                    <p:cTn id="57" fill="hold">
                      <p:stCondLst>
                        <p:cond delay="0"/>
                      </p:stCondLst>
                      <p:childTnLst>
                        <p:par>
                          <p:cTn id="58" fill="hold">
                            <p:stCondLst>
                              <p:cond delay="0"/>
                            </p:stCondLst>
                            <p:childTnLst>
                              <p:par>
                                <p:cTn id="59" nodeType="clickEffect" fill="hold" presetClass="mediacall">
                                  <p:stCondLst>
                                    <p:cond delay="0"/>
                                  </p:stCondLst>
                                  <p:childTnLst>
                                    <p:cmd type="call" cmd="togglePause">
                                      <p:cBhvr>
                                        <p:cTn id="60" dur="1" fill="hold"/>
                                        <p:tgtEl>
                                          <p:spTgt spid="253"/>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0" y="0"/>
            <a:ext cx="12191760" cy="1012680"/>
          </a:xfrm>
          <a:prstGeom prst="rect">
            <a:avLst/>
          </a:prstGeom>
          <a:noFill/>
          <a:ln>
            <a:noFill/>
          </a:ln>
        </p:spPr>
        <p:txBody>
          <a:bodyPr anchor="b">
            <a:normAutofit/>
          </a:bodyPr>
          <a:p>
            <a:pPr algn="ctr">
              <a:lnSpc>
                <a:spcPct val="100000"/>
              </a:lnSpc>
            </a:pPr>
            <a:r>
              <a:rPr b="0" lang="en-US" sz="3600" spc="-1" strike="noStrike" cap="all">
                <a:solidFill>
                  <a:srgbClr val="ffffff"/>
                </a:solidFill>
                <a:latin typeface="Century Gothic"/>
              </a:rPr>
              <a:t>Les Spectres EN énergie et en masse</a:t>
            </a:r>
            <a:endParaRPr b="0" lang="en-US" sz="3600" spc="-1" strike="noStrike">
              <a:solidFill>
                <a:srgbClr val="ffffff"/>
              </a:solidFill>
              <a:latin typeface="Century Gothic"/>
            </a:endParaRPr>
          </a:p>
        </p:txBody>
      </p:sp>
      <p:sp>
        <p:nvSpPr>
          <p:cNvPr id="256" name="TextShape 2"/>
          <p:cNvSpPr txBox="1"/>
          <p:nvPr/>
        </p:nvSpPr>
        <p:spPr>
          <a:xfrm>
            <a:off x="684360" y="4495680"/>
            <a:ext cx="8534160" cy="1498320"/>
          </a:xfrm>
          <a:prstGeom prst="rect">
            <a:avLst/>
          </a:prstGeom>
          <a:noFill/>
          <a:ln>
            <a:noFill/>
          </a:ln>
        </p:spPr>
        <p:txBody>
          <a:bodyPr/>
          <a:p>
            <a:pPr>
              <a:lnSpc>
                <a:spcPct val="100000"/>
              </a:lnSpc>
              <a:spcBef>
                <a:spcPts val="360"/>
              </a:spcBef>
              <a:spcAft>
                <a:spcPts val="601"/>
              </a:spcAft>
            </a:pPr>
            <a:r>
              <a:rPr b="0" lang="en-US" sz="1800" spc="-1" strike="noStrike">
                <a:solidFill>
                  <a:srgbClr val="0f496f"/>
                </a:solidFill>
                <a:latin typeface="Century Gothic"/>
              </a:rPr>
              <a:t>  </a:t>
            </a:r>
            <a:endParaRPr b="0" lang="en-US" sz="1800" spc="-1" strike="noStrike">
              <a:solidFill>
                <a:srgbClr val="0f496f"/>
              </a:solidFill>
              <a:latin typeface="Century Gothic"/>
            </a:endParaRPr>
          </a:p>
        </p:txBody>
      </p:sp>
      <p:pic>
        <p:nvPicPr>
          <p:cNvPr id="257" name="Picture 5" descr=""/>
          <p:cNvPicPr/>
          <p:nvPr/>
        </p:nvPicPr>
        <p:blipFill>
          <a:blip r:embed="rId1"/>
          <a:stretch/>
        </p:blipFill>
        <p:spPr>
          <a:xfrm>
            <a:off x="84600" y="1111320"/>
            <a:ext cx="5907960" cy="5646960"/>
          </a:xfrm>
          <a:prstGeom prst="rect">
            <a:avLst/>
          </a:prstGeom>
          <a:ln>
            <a:noFill/>
          </a:ln>
        </p:spPr>
      </p:pic>
      <p:pic>
        <p:nvPicPr>
          <p:cNvPr id="258" name="Picture 8" descr=""/>
          <p:cNvPicPr/>
          <p:nvPr/>
        </p:nvPicPr>
        <p:blipFill>
          <a:blip r:embed="rId2"/>
          <a:stretch/>
        </p:blipFill>
        <p:spPr>
          <a:xfrm>
            <a:off x="6095880" y="1111320"/>
            <a:ext cx="6011280" cy="5646960"/>
          </a:xfrm>
          <a:prstGeom prst="rect">
            <a:avLst/>
          </a:prstGeom>
          <a:ln>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0" y="134280"/>
            <a:ext cx="12191760" cy="1224000"/>
          </a:xfrm>
          <a:prstGeom prst="rect">
            <a:avLst/>
          </a:prstGeom>
          <a:noFill/>
          <a:ln>
            <a:noFill/>
          </a:ln>
        </p:spPr>
        <p:txBody>
          <a:bodyPr anchor="b"/>
          <a:p>
            <a:pPr algn="ctr">
              <a:lnSpc>
                <a:spcPct val="100000"/>
              </a:lnSpc>
            </a:pPr>
            <a:r>
              <a:rPr b="0" lang="en-US" sz="3600" spc="-1" strike="noStrike" cap="all">
                <a:solidFill>
                  <a:srgbClr val="ffffff"/>
                </a:solidFill>
                <a:latin typeface="Century Gothic"/>
              </a:rPr>
              <a:t>Limite et horizon GZK</a:t>
            </a:r>
            <a:br/>
            <a:r>
              <a:rPr b="0" lang="en-US" sz="3600" spc="-1" strike="noStrike" cap="all">
                <a:solidFill>
                  <a:srgbClr val="ffffff"/>
                </a:solidFill>
                <a:latin typeface="Century Gothic"/>
              </a:rPr>
              <a:t>(</a:t>
            </a:r>
            <a:r>
              <a:rPr b="1" lang="en-US" sz="3600" spc="-1" strike="noStrike" cap="all">
                <a:solidFill>
                  <a:srgbClr val="ffffff"/>
                </a:solidFill>
                <a:latin typeface="Century Gothic"/>
              </a:rPr>
              <a:t>Greisen-Zatsépine-Kouzmine</a:t>
            </a:r>
            <a:r>
              <a:rPr b="0" lang="en-US" sz="3600" spc="-1" strike="noStrike" cap="all">
                <a:solidFill>
                  <a:srgbClr val="ffffff"/>
                </a:solidFill>
                <a:latin typeface="Century Gothic"/>
              </a:rPr>
              <a:t>)</a:t>
            </a:r>
            <a:endParaRPr b="0" lang="en-US" sz="3600" spc="-1" strike="noStrike">
              <a:solidFill>
                <a:srgbClr val="ffffff"/>
              </a:solidFill>
              <a:latin typeface="Century Gothic"/>
            </a:endParaRPr>
          </a:p>
        </p:txBody>
      </p:sp>
      <p:sp>
        <p:nvSpPr>
          <p:cNvPr id="260" name="TextShape 2"/>
          <p:cNvSpPr txBox="1"/>
          <p:nvPr/>
        </p:nvSpPr>
        <p:spPr>
          <a:xfrm>
            <a:off x="108000" y="1561680"/>
            <a:ext cx="5378040" cy="5162040"/>
          </a:xfrm>
          <a:prstGeom prst="rect">
            <a:avLst/>
          </a:prstGeom>
          <a:noFill/>
          <a:ln>
            <a:noFill/>
          </a:ln>
        </p:spPr>
        <p:txBody>
          <a:bodyPr>
            <a:normAutofit/>
          </a:bodyPr>
          <a:p>
            <a:pPr marL="285840" indent="-285480">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La limite GZK fut calculée en 1966 d'après les interactions prévues entre un rayon cosmique et les photons issus du fond diffus cosmologique. D'après ces calculs, les rayons cosmiques d'une énergie supérieure à 5* eV interagiraient avec ces photons, et produiraient des pions, résultant de l'une des deux réactions possibles suivantes :</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Cette création de pions se traduirait par une perte d’énergie du proton originel et ces interactions se produiraient tant que l'énergie des rayons cosmiques dépasserait cette limite.</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 </a:t>
            </a:r>
            <a:r>
              <a:rPr b="0" lang="en-US" sz="1800" spc="-1" strike="noStrike">
                <a:solidFill>
                  <a:srgbClr val="0f496f"/>
                </a:solidFill>
                <a:latin typeface="Century Gothic"/>
              </a:rPr>
              <a:t>Ceci implique que des rayons d'origine lointaine (c'est-à-dire en dehors de notre galaxie) observés depuis la Terre ne peuvent jamais dépasser ce niveau d'énergie. À cause du libre parcours moyen associé à ces interactions, des rayons cosmiques provenant de distances plus grandes que 50 mégaparsecs (163 millions d'années-lumière) ne devraient jamais atteindre la Terre.</a:t>
            </a:r>
            <a:endParaRPr b="0" lang="en-US" sz="1800" spc="-1" strike="noStrike">
              <a:solidFill>
                <a:srgbClr val="0f496f"/>
              </a:solidFill>
              <a:latin typeface="Century Gothic"/>
            </a:endParaRPr>
          </a:p>
        </p:txBody>
      </p:sp>
      <p:sp>
        <p:nvSpPr>
          <p:cNvPr id="261" name="TextShape 3"/>
          <p:cNvSpPr txBox="1"/>
          <p:nvPr/>
        </p:nvSpPr>
        <p:spPr>
          <a:xfrm>
            <a:off x="108000" y="1561680"/>
            <a:ext cx="5378040" cy="5162040"/>
          </a:xfrm>
          <a:prstGeom prst="rect">
            <a:avLst/>
          </a:prstGeom>
          <a:blipFill rotWithShape="0">
            <a:blip r:embed="rId1"/>
            <a:stretch>
              <a:fillRect/>
            </a:stretch>
          </a:blipFill>
          <a:ln>
            <a:noFill/>
          </a:ln>
        </p:spPr>
        <p:txBody>
          <a:bodyPr/>
          <a:p>
            <a:pPr>
              <a:lnSpc>
                <a:spcPct val="100000"/>
              </a:lnSpc>
              <a:spcBef>
                <a:spcPts val="360"/>
              </a:spcBef>
              <a:spcAft>
                <a:spcPts val="601"/>
              </a:spcAft>
            </a:pPr>
            <a:r>
              <a:rPr b="0" lang="en-US" sz="1800" spc="-1" strike="noStrike">
                <a:latin typeface="Century Gothic"/>
              </a:rPr>
              <a:t> </a:t>
            </a:r>
            <a:endParaRPr b="0" lang="en-US" sz="1800" spc="-1" strike="noStrike">
              <a:solidFill>
                <a:srgbClr val="0f496f"/>
              </a:solidFill>
              <a:latin typeface="Century Gothic"/>
            </a:endParaRPr>
          </a:p>
        </p:txBody>
      </p:sp>
      <p:pic>
        <p:nvPicPr>
          <p:cNvPr id="262" name="Picture 4" descr=""/>
          <p:cNvPicPr/>
          <p:nvPr/>
        </p:nvPicPr>
        <p:blipFill>
          <a:blip r:embed="rId2"/>
          <a:stretch/>
        </p:blipFill>
        <p:spPr>
          <a:xfrm>
            <a:off x="5613120" y="1561680"/>
            <a:ext cx="6470640" cy="516204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0" y="0"/>
            <a:ext cx="12191760" cy="1223640"/>
          </a:xfrm>
          <a:prstGeom prst="rect">
            <a:avLst/>
          </a:prstGeom>
          <a:noFill/>
          <a:ln>
            <a:noFill/>
          </a:ln>
        </p:spPr>
        <p:txBody>
          <a:bodyPr anchor="b"/>
          <a:p>
            <a:pPr algn="ctr">
              <a:lnSpc>
                <a:spcPct val="100000"/>
              </a:lnSpc>
            </a:pPr>
            <a:r>
              <a:rPr b="0" lang="en-US" sz="3600" spc="-1" strike="noStrike" cap="all">
                <a:solidFill>
                  <a:srgbClr val="ffffff"/>
                </a:solidFill>
                <a:latin typeface="Century Gothic"/>
              </a:rPr>
              <a:t>Les champs magnétique et les déviation-limitation de nos connaissances</a:t>
            </a:r>
            <a:endParaRPr b="0" lang="en-US" sz="3600" spc="-1" strike="noStrike">
              <a:solidFill>
                <a:srgbClr val="ffffff"/>
              </a:solidFill>
              <a:latin typeface="Century Gothic"/>
            </a:endParaRPr>
          </a:p>
        </p:txBody>
      </p:sp>
      <p:sp>
        <p:nvSpPr>
          <p:cNvPr id="264" name="TextShape 2"/>
          <p:cNvSpPr txBox="1"/>
          <p:nvPr/>
        </p:nvSpPr>
        <p:spPr>
          <a:xfrm>
            <a:off x="98640" y="1350360"/>
            <a:ext cx="11971080" cy="5401800"/>
          </a:xfrm>
          <a:prstGeom prst="rect">
            <a:avLst/>
          </a:prstGeom>
          <a:noFill/>
          <a:ln>
            <a:noFill/>
          </a:ln>
        </p:spPr>
        <p:txBody>
          <a:bodyPr/>
          <a:p>
            <a:pPr>
              <a:lnSpc>
                <a:spcPct val="100000"/>
              </a:lnSpc>
              <a:spcBef>
                <a:spcPts val="360"/>
              </a:spcBef>
              <a:spcAft>
                <a:spcPts val="601"/>
              </a:spcAft>
            </a:pPr>
            <a:r>
              <a:rPr b="0" lang="en-US" sz="1800" spc="-1" strike="noStrike">
                <a:solidFill>
                  <a:srgbClr val="0f496f"/>
                </a:solidFill>
                <a:latin typeface="Century Gothic"/>
              </a:rPr>
              <a:t>  </a:t>
            </a:r>
            <a:endParaRPr b="0" lang="en-US" sz="1800" spc="-1" strike="noStrike">
              <a:solidFill>
                <a:srgbClr val="0f496f"/>
              </a:solidFill>
              <a:latin typeface="Century Gothic"/>
            </a:endParaRPr>
          </a:p>
        </p:txBody>
      </p:sp>
      <p:pic>
        <p:nvPicPr>
          <p:cNvPr id="265" name="Picture 4" descr=""/>
          <p:cNvPicPr/>
          <p:nvPr/>
        </p:nvPicPr>
        <p:blipFill>
          <a:blip r:embed="rId1"/>
          <a:stretch/>
        </p:blipFill>
        <p:spPr>
          <a:xfrm>
            <a:off x="5387760" y="1350360"/>
            <a:ext cx="6705360" cy="5401800"/>
          </a:xfrm>
          <a:prstGeom prst="rect">
            <a:avLst/>
          </a:prstGeom>
          <a:ln>
            <a:noFill/>
          </a:ln>
        </p:spPr>
      </p:pic>
      <p:sp>
        <p:nvSpPr>
          <p:cNvPr id="266" name="CustomShape 3"/>
          <p:cNvSpPr/>
          <p:nvPr/>
        </p:nvSpPr>
        <p:spPr>
          <a:xfrm>
            <a:off x="527400" y="1956600"/>
            <a:ext cx="3994920" cy="36565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ffffff"/>
              </a:buClr>
              <a:buFont typeface="Wingdings" charset="2"/>
              <a:buChar char=""/>
            </a:pPr>
            <a:r>
              <a:rPr b="0" lang="en-US" sz="1800" spc="-1" strike="noStrike">
                <a:solidFill>
                  <a:srgbClr val="ffffff"/>
                </a:solidFill>
                <a:latin typeface="Century Gothic"/>
              </a:rPr>
              <a:t>les évènements observés par Auger ne permettaient en fait pas de conclure. Il faut se souvenir en effet -- et cela était bien connu avant le démarrage d'Auger -- que les champs magnétiques dans la Voie lactée dévient les rayons cosmiques, qui sont des particules chargées, même si l'effet est moins important pour des particules à très hautes énergies.</a:t>
            </a:r>
            <a:endParaRPr b="0" lang="en-US" sz="18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Picture 4" descr=""/>
          <p:cNvPicPr/>
          <p:nvPr/>
        </p:nvPicPr>
        <p:blipFill>
          <a:blip r:embed="rId1"/>
          <a:stretch/>
        </p:blipFill>
        <p:spPr>
          <a:xfrm>
            <a:off x="0" y="0"/>
            <a:ext cx="12191760" cy="6857640"/>
          </a:xfrm>
          <a:prstGeom prst="rect">
            <a:avLst/>
          </a:prstGeom>
          <a:ln>
            <a:noFill/>
          </a:ln>
        </p:spPr>
      </p:pic>
      <p:sp>
        <p:nvSpPr>
          <p:cNvPr id="268" name="TextShape 1"/>
          <p:cNvSpPr txBox="1"/>
          <p:nvPr/>
        </p:nvSpPr>
        <p:spPr>
          <a:xfrm>
            <a:off x="0" y="424080"/>
            <a:ext cx="12191760" cy="688680"/>
          </a:xfrm>
          <a:prstGeom prst="rect">
            <a:avLst/>
          </a:prstGeom>
          <a:noFill/>
          <a:ln>
            <a:noFill/>
          </a:ln>
        </p:spPr>
        <p:txBody>
          <a:bodyPr anchor="b"/>
          <a:p>
            <a:pPr algn="ctr">
              <a:lnSpc>
                <a:spcPct val="100000"/>
              </a:lnSpc>
            </a:pPr>
            <a:r>
              <a:rPr b="0" lang="en-US" sz="3600" spc="-1" strike="noStrike" cap="all">
                <a:solidFill>
                  <a:srgbClr val="ffffff"/>
                </a:solidFill>
                <a:latin typeface="Century Gothic"/>
              </a:rPr>
              <a:t>Toujours avec la physique des particules</a:t>
            </a:r>
            <a:endParaRPr b="0" lang="en-US" sz="3600" spc="-1" strike="noStrike">
              <a:solidFill>
                <a:srgbClr val="ffffff"/>
              </a:solidFill>
              <a:latin typeface="Century Gothic"/>
            </a:endParaRPr>
          </a:p>
        </p:txBody>
      </p:sp>
      <p:sp>
        <p:nvSpPr>
          <p:cNvPr id="269" name="TextShape 2"/>
          <p:cNvSpPr txBox="1"/>
          <p:nvPr/>
        </p:nvSpPr>
        <p:spPr>
          <a:xfrm>
            <a:off x="527760" y="2058480"/>
            <a:ext cx="11136240" cy="3853800"/>
          </a:xfrm>
          <a:prstGeom prst="rect">
            <a:avLst/>
          </a:prstGeom>
          <a:noFill/>
          <a:ln>
            <a:noFill/>
          </a:ln>
        </p:spPr>
        <p:txBody>
          <a:bodyPr/>
          <a:p>
            <a:pPr marL="285840" indent="-285480">
              <a:lnSpc>
                <a:spcPct val="100000"/>
              </a:lnSpc>
              <a:spcBef>
                <a:spcPts val="360"/>
              </a:spcBef>
              <a:spcAft>
                <a:spcPts val="601"/>
              </a:spcAft>
              <a:buClr>
                <a:srgbClr val="ffffff"/>
              </a:buClr>
              <a:buSzPct val="80000"/>
              <a:buFont typeface="Arial"/>
              <a:buChar char="•"/>
            </a:pPr>
            <a:r>
              <a:rPr b="0" lang="en-US" sz="1800" spc="-1" strike="noStrike">
                <a:solidFill>
                  <a:srgbClr val="bfbfbf"/>
                </a:solidFill>
                <a:latin typeface="Century Gothic"/>
              </a:rPr>
              <a:t>1932 découverte du positron par Anderson.</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Arial"/>
              <a:buChar char="•"/>
            </a:pPr>
            <a:r>
              <a:rPr b="0" lang="en-US" sz="1800" spc="-1" strike="noStrike">
                <a:solidFill>
                  <a:srgbClr val="bfbfbf"/>
                </a:solidFill>
                <a:latin typeface="Century Gothic"/>
              </a:rPr>
              <a:t>1936 le muon par Anderson joint de son assistant Seth Neddermeyer.</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Arial"/>
              <a:buChar char="•"/>
            </a:pPr>
            <a:r>
              <a:rPr b="0" lang="en-US" sz="1800" spc="-1" strike="noStrike">
                <a:solidFill>
                  <a:srgbClr val="bfbfbf"/>
                </a:solidFill>
                <a:latin typeface="Century Gothic"/>
              </a:rPr>
              <a:t>1947 les pions (par Cecil Powell, César Lattes et Giuseppe Occhialini en envoyant des ballons a trés haute altitude.</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Arial"/>
              <a:buChar char="•"/>
            </a:pPr>
            <a:r>
              <a:rPr b="0" lang="en-US" sz="1800" spc="-1" strike="noStrike">
                <a:solidFill>
                  <a:srgbClr val="bfbfbf"/>
                </a:solidFill>
                <a:latin typeface="Century Gothic"/>
              </a:rPr>
              <a:t>1949 Kaons (K) avec G. D. Rochester and Clifford Charles Butler qui montèrent au sommets du mont Wilson.</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Arial"/>
              <a:buChar char="•"/>
            </a:pPr>
            <a:r>
              <a:rPr b="0" lang="en-US" sz="1800" spc="-1" strike="noStrike">
                <a:solidFill>
                  <a:srgbClr val="bfbfbf"/>
                </a:solidFill>
                <a:latin typeface="Century Gothic"/>
              </a:rPr>
              <a:t>1949 Lambdas ()  V. D. Hopper et S. Biswas a une altitude de 21.000m.</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Arial"/>
              <a:buChar char="•"/>
            </a:pPr>
            <a:r>
              <a:rPr b="0" lang="en-US" sz="1800" spc="-1" strike="noStrike">
                <a:solidFill>
                  <a:srgbClr val="bfbfbf"/>
                </a:solidFill>
                <a:latin typeface="Century Gothic"/>
              </a:rPr>
              <a:t>1952 Xi (Ξ)</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Arial"/>
              <a:buChar char="•"/>
            </a:pPr>
            <a:r>
              <a:rPr b="0" lang="en-US" sz="1800" spc="-1" strike="noStrike">
                <a:solidFill>
                  <a:srgbClr val="bfbfbf"/>
                </a:solidFill>
                <a:latin typeface="Century Gothic"/>
              </a:rPr>
              <a:t>1953 Sigma (∑).</a:t>
            </a:r>
            <a:endParaRPr b="0" lang="en-US" sz="1800" spc="-1" strike="noStrike">
              <a:solidFill>
                <a:srgbClr val="0f496f"/>
              </a:solidFill>
              <a:latin typeface="Century Gothic"/>
            </a:endParaRPr>
          </a:p>
        </p:txBody>
      </p:sp>
      <p:sp>
        <p:nvSpPr>
          <p:cNvPr id="270" name="TextShape 3"/>
          <p:cNvSpPr txBox="1"/>
          <p:nvPr/>
        </p:nvSpPr>
        <p:spPr>
          <a:xfrm>
            <a:off x="527760" y="2058480"/>
            <a:ext cx="11136240" cy="3853800"/>
          </a:xfrm>
          <a:prstGeom prst="rect">
            <a:avLst/>
          </a:prstGeom>
          <a:blipFill rotWithShape="0">
            <a:blip r:embed="rId2"/>
            <a:stretch>
              <a:fillRect/>
            </a:stretch>
          </a:blipFill>
          <a:ln>
            <a:noFill/>
          </a:ln>
        </p:spPr>
        <p:txBody>
          <a:bodyPr/>
          <a:p>
            <a:pPr>
              <a:lnSpc>
                <a:spcPct val="100000"/>
              </a:lnSpc>
              <a:spcBef>
                <a:spcPts val="360"/>
              </a:spcBef>
              <a:spcAft>
                <a:spcPts val="601"/>
              </a:spcAft>
            </a:pPr>
            <a:r>
              <a:rPr b="0" lang="en-US" sz="1800" spc="-1" strike="noStrike">
                <a:latin typeface="Century Gothic"/>
              </a:rPr>
              <a:t> </a:t>
            </a:r>
            <a:endParaRPr b="0" lang="en-US" sz="1800" spc="-1" strike="noStrike">
              <a:solidFill>
                <a:srgbClr val="0f496f"/>
              </a:solidFill>
              <a:latin typeface="Century Gothic"/>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0" y="0"/>
            <a:ext cx="12191760" cy="1506600"/>
          </a:xfrm>
          <a:prstGeom prst="rect">
            <a:avLst/>
          </a:prstGeom>
          <a:noFill/>
          <a:ln>
            <a:noFill/>
          </a:ln>
        </p:spPr>
        <p:txBody>
          <a:bodyPr anchor="ctr"/>
          <a:p>
            <a:pPr algn="ctr">
              <a:lnSpc>
                <a:spcPct val="100000"/>
              </a:lnSpc>
            </a:pPr>
            <a:r>
              <a:rPr b="0" lang="en-US" sz="3600" spc="-1" strike="noStrike" cap="all">
                <a:solidFill>
                  <a:srgbClr val="ffffff"/>
                </a:solidFill>
                <a:latin typeface="Century Gothic"/>
              </a:rPr>
              <a:t>Charles augustin de coulomb</a:t>
            </a:r>
            <a:endParaRPr b="0" lang="en-US" sz="3600" spc="-1" strike="noStrike">
              <a:solidFill>
                <a:srgbClr val="ffffff"/>
              </a:solidFill>
              <a:latin typeface="Century Gothic"/>
            </a:endParaRPr>
          </a:p>
        </p:txBody>
      </p:sp>
      <p:pic>
        <p:nvPicPr>
          <p:cNvPr id="204" name="Content Placeholder 4" descr=""/>
          <p:cNvPicPr/>
          <p:nvPr/>
        </p:nvPicPr>
        <p:blipFill>
          <a:blip r:embed="rId1"/>
          <a:stretch/>
        </p:blipFill>
        <p:spPr>
          <a:xfrm>
            <a:off x="7010280" y="1506960"/>
            <a:ext cx="3935880" cy="3104280"/>
          </a:xfrm>
          <a:prstGeom prst="rect">
            <a:avLst/>
          </a:prstGeom>
          <a:ln>
            <a:noFill/>
          </a:ln>
        </p:spPr>
      </p:pic>
      <p:sp>
        <p:nvSpPr>
          <p:cNvPr id="205" name="CustomShape 2"/>
          <p:cNvSpPr/>
          <p:nvPr/>
        </p:nvSpPr>
        <p:spPr>
          <a:xfrm>
            <a:off x="1497600" y="5194800"/>
            <a:ext cx="9766440" cy="913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fffff"/>
                </a:solidFill>
                <a:latin typeface="Century Gothic"/>
              </a:rPr>
              <a:t>en 1785, Coulomb note la décharge spontanée des électroscopes, mais au alentour des électroscope l’air est un isolant !!</a:t>
            </a:r>
            <a:br/>
            <a:r>
              <a:rPr b="0" lang="en-US" sz="1800" spc="-1" strike="noStrike">
                <a:solidFill>
                  <a:srgbClr val="ffffff"/>
                </a:solidFill>
                <a:latin typeface="Century Gothic"/>
              </a:rPr>
              <a:t>Quelque année plus tard ces observation sont confirmée par Faraday…</a:t>
            </a:r>
            <a:endParaRPr b="0" lang="en-US" sz="1800" spc="-1" strike="noStrike">
              <a:latin typeface="Arial"/>
            </a:endParaRPr>
          </a:p>
        </p:txBody>
      </p:sp>
      <p:pic>
        <p:nvPicPr>
          <p:cNvPr id="206" name="Picture 7" descr=""/>
          <p:cNvPicPr/>
          <p:nvPr/>
        </p:nvPicPr>
        <p:blipFill>
          <a:blip r:embed="rId2"/>
          <a:stretch/>
        </p:blipFill>
        <p:spPr>
          <a:xfrm>
            <a:off x="1245600" y="1506960"/>
            <a:ext cx="3935880" cy="310428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extShape 1"/>
          <p:cNvSpPr txBox="1"/>
          <p:nvPr/>
        </p:nvSpPr>
        <p:spPr>
          <a:xfrm>
            <a:off x="684360" y="685800"/>
            <a:ext cx="8000640" cy="2971440"/>
          </a:xfrm>
          <a:prstGeom prst="rect">
            <a:avLst/>
          </a:prstGeom>
          <a:noFill/>
          <a:ln>
            <a:noFill/>
          </a:ln>
        </p:spPr>
        <p:txBody>
          <a:bodyPr anchor="b"/>
          <a:p>
            <a:pPr>
              <a:lnSpc>
                <a:spcPct val="100000"/>
              </a:lnSpc>
            </a:pPr>
            <a:r>
              <a:rPr b="0" lang="en-US" sz="4800" spc="-1" strike="noStrike" cap="all">
                <a:solidFill>
                  <a:srgbClr val="ffffff"/>
                </a:solidFill>
                <a:latin typeface="Century Gothic"/>
              </a:rPr>
              <a:t>  </a:t>
            </a:r>
            <a:endParaRPr b="0" lang="en-US" sz="4800" spc="-1" strike="noStrike">
              <a:solidFill>
                <a:srgbClr val="ffffff"/>
              </a:solidFill>
              <a:latin typeface="Century Gothic"/>
            </a:endParaRPr>
          </a:p>
        </p:txBody>
      </p:sp>
      <p:sp>
        <p:nvSpPr>
          <p:cNvPr id="272" name="TextShape 2"/>
          <p:cNvSpPr txBox="1"/>
          <p:nvPr/>
        </p:nvSpPr>
        <p:spPr>
          <a:xfrm>
            <a:off x="684360" y="3843720"/>
            <a:ext cx="6400440" cy="1946880"/>
          </a:xfrm>
          <a:prstGeom prst="rect">
            <a:avLst/>
          </a:prstGeom>
          <a:noFill/>
          <a:ln>
            <a:noFill/>
          </a:ln>
        </p:spPr>
        <p:txBody>
          <a:bodyPr/>
          <a:p>
            <a:pPr>
              <a:lnSpc>
                <a:spcPct val="100000"/>
              </a:lnSpc>
              <a:spcBef>
                <a:spcPts val="420"/>
              </a:spcBef>
              <a:spcAft>
                <a:spcPts val="601"/>
              </a:spcAft>
            </a:pPr>
            <a:r>
              <a:rPr b="0" lang="en-US" sz="2100" spc="-1" strike="noStrike">
                <a:solidFill>
                  <a:srgbClr val="0f496f"/>
                </a:solidFill>
                <a:latin typeface="Century Gothic"/>
              </a:rPr>
              <a:t>   </a:t>
            </a:r>
            <a:endParaRPr b="0" lang="en-US" sz="2100" spc="-1" strike="noStrike">
              <a:latin typeface="Arial"/>
            </a:endParaRPr>
          </a:p>
        </p:txBody>
      </p:sp>
      <p:pic>
        <p:nvPicPr>
          <p:cNvPr id="273" name="Picture 8" descr=""/>
          <p:cNvPicPr/>
          <p:nvPr/>
        </p:nvPicPr>
        <p:blipFill>
          <a:blip r:embed="rId1"/>
          <a:stretch/>
        </p:blipFill>
        <p:spPr>
          <a:xfrm>
            <a:off x="92880" y="105840"/>
            <a:ext cx="5905800" cy="6652080"/>
          </a:xfrm>
          <a:prstGeom prst="rect">
            <a:avLst/>
          </a:prstGeom>
          <a:ln>
            <a:noFill/>
          </a:ln>
        </p:spPr>
      </p:pic>
      <p:pic>
        <p:nvPicPr>
          <p:cNvPr id="274" name="Picture 10" descr=""/>
          <p:cNvPicPr/>
          <p:nvPr/>
        </p:nvPicPr>
        <p:blipFill>
          <a:blip r:embed="rId2"/>
          <a:stretch/>
        </p:blipFill>
        <p:spPr>
          <a:xfrm>
            <a:off x="6193080" y="105840"/>
            <a:ext cx="5905800" cy="665208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0" y="26640"/>
            <a:ext cx="12191760" cy="1515600"/>
          </a:xfrm>
          <a:prstGeom prst="rect">
            <a:avLst/>
          </a:prstGeom>
          <a:noFill/>
          <a:ln>
            <a:noFill/>
          </a:ln>
        </p:spPr>
        <p:txBody>
          <a:bodyPr anchor="b"/>
          <a:p>
            <a:pPr algn="ctr">
              <a:lnSpc>
                <a:spcPct val="100000"/>
              </a:lnSpc>
            </a:pPr>
            <a:r>
              <a:rPr b="0" lang="en-US" sz="3600" spc="-1" strike="noStrike" cap="all">
                <a:solidFill>
                  <a:srgbClr val="ffffff"/>
                </a:solidFill>
                <a:latin typeface="Century Gothic"/>
              </a:rPr>
              <a:t>Quelques avancée majeurs dû a l’étude de ces rayons cosmique:</a:t>
            </a:r>
            <a:endParaRPr b="0" lang="en-US" sz="3600" spc="-1" strike="noStrike">
              <a:solidFill>
                <a:srgbClr val="ffffff"/>
              </a:solidFill>
              <a:latin typeface="Century Gothic"/>
            </a:endParaRPr>
          </a:p>
        </p:txBody>
      </p:sp>
      <p:sp>
        <p:nvSpPr>
          <p:cNvPr id="276" name="TextShape 2"/>
          <p:cNvSpPr txBox="1"/>
          <p:nvPr/>
        </p:nvSpPr>
        <p:spPr>
          <a:xfrm>
            <a:off x="1314720" y="1832040"/>
            <a:ext cx="9562320" cy="1515600"/>
          </a:xfrm>
          <a:prstGeom prst="rect">
            <a:avLst/>
          </a:prstGeom>
          <a:noFill/>
          <a:ln>
            <a:noFill/>
          </a:ln>
        </p:spPr>
        <p:txBody>
          <a:bodyPr>
            <a:normAutofit/>
          </a:bodyPr>
          <a:p>
            <a:pPr marL="285840" indent="-285480" algn="ctr">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L’électron positive « ou le </a:t>
            </a:r>
            <a:r>
              <a:rPr b="1" lang="en-US" sz="1800" spc="-1" strike="noStrike">
                <a:solidFill>
                  <a:srgbClr val="0f496f"/>
                </a:solidFill>
                <a:latin typeface="Century Gothic"/>
              </a:rPr>
              <a:t>positron</a:t>
            </a:r>
            <a:r>
              <a:rPr b="0" lang="en-US" sz="1800" spc="-1" strike="noStrike">
                <a:solidFill>
                  <a:srgbClr val="0f496f"/>
                </a:solidFill>
                <a:latin typeface="Century Gothic"/>
              </a:rPr>
              <a:t> » fut découvert et appeler ainsi par </a:t>
            </a:r>
            <a:r>
              <a:rPr b="1" lang="en-US" sz="1800" spc="-1" strike="noStrike" u="sng">
                <a:solidFill>
                  <a:srgbClr val="0f496f"/>
                </a:solidFill>
                <a:uFillTx/>
                <a:latin typeface="Century Gothic"/>
              </a:rPr>
              <a:t>Carl Anderson </a:t>
            </a:r>
            <a:r>
              <a:rPr b="0" lang="en-US" sz="1800" spc="-1" strike="noStrike">
                <a:solidFill>
                  <a:srgbClr val="0f496f"/>
                </a:solidFill>
                <a:latin typeface="Century Gothic"/>
              </a:rPr>
              <a:t>en 1932 par ces études sur les traces laisser par les rayons cosmique dans une chambre a brouillard prouvant ainsi l’intuition de P.A.M.Dirac sur les antiparticules faite en 1928.</a:t>
            </a:r>
            <a:endParaRPr b="0" lang="en-US" sz="1800" spc="-1" strike="noStrike">
              <a:solidFill>
                <a:srgbClr val="0f496f"/>
              </a:solidFill>
              <a:latin typeface="Century Gothic"/>
            </a:endParaRPr>
          </a:p>
          <a:p>
            <a:pPr>
              <a:lnSpc>
                <a:spcPct val="100000"/>
              </a:lnSpc>
              <a:spcBef>
                <a:spcPts val="360"/>
              </a:spcBef>
              <a:spcAft>
                <a:spcPts val="601"/>
              </a:spcAft>
            </a:pPr>
            <a:endParaRPr b="0" lang="en-US" sz="1800" spc="-1" strike="noStrike">
              <a:solidFill>
                <a:srgbClr val="0f496f"/>
              </a:solidFill>
              <a:latin typeface="Century Gothic"/>
            </a:endParaRPr>
          </a:p>
          <a:p>
            <a:pPr>
              <a:lnSpc>
                <a:spcPct val="100000"/>
              </a:lnSpc>
              <a:spcBef>
                <a:spcPts val="360"/>
              </a:spcBef>
              <a:spcAft>
                <a:spcPts val="601"/>
              </a:spcAft>
            </a:pPr>
            <a:endParaRPr b="0" lang="en-US" sz="1800" spc="-1" strike="noStrike">
              <a:solidFill>
                <a:srgbClr val="0f496f"/>
              </a:solidFill>
              <a:latin typeface="Century Gothic"/>
            </a:endParaRPr>
          </a:p>
        </p:txBody>
      </p:sp>
      <p:pic>
        <p:nvPicPr>
          <p:cNvPr id="277" name="Image 3" descr=""/>
          <p:cNvPicPr/>
          <p:nvPr/>
        </p:nvPicPr>
        <p:blipFill>
          <a:blip r:embed="rId1"/>
          <a:stretch/>
        </p:blipFill>
        <p:spPr>
          <a:xfrm>
            <a:off x="1314720" y="3429000"/>
            <a:ext cx="3959280" cy="3131640"/>
          </a:xfrm>
          <a:prstGeom prst="rect">
            <a:avLst/>
          </a:prstGeom>
          <a:ln>
            <a:noFill/>
          </a:ln>
        </p:spPr>
      </p:pic>
      <p:pic>
        <p:nvPicPr>
          <p:cNvPr id="278" name="Image 4" descr=""/>
          <p:cNvPicPr/>
          <p:nvPr/>
        </p:nvPicPr>
        <p:blipFill>
          <a:blip r:embed="rId2"/>
          <a:stretch/>
        </p:blipFill>
        <p:spPr>
          <a:xfrm>
            <a:off x="6917760" y="3429000"/>
            <a:ext cx="3959280" cy="313164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Picture 4" descr=""/>
          <p:cNvPicPr/>
          <p:nvPr/>
        </p:nvPicPr>
        <p:blipFill>
          <a:blip r:embed="rId1"/>
          <a:stretch/>
        </p:blipFill>
        <p:spPr>
          <a:xfrm>
            <a:off x="112680" y="1764720"/>
            <a:ext cx="5497560" cy="4987440"/>
          </a:xfrm>
          <a:prstGeom prst="rect">
            <a:avLst/>
          </a:prstGeom>
          <a:ln>
            <a:noFill/>
          </a:ln>
        </p:spPr>
      </p:pic>
      <p:sp>
        <p:nvSpPr>
          <p:cNvPr id="280" name="TextShape 1"/>
          <p:cNvSpPr txBox="1"/>
          <p:nvPr/>
        </p:nvSpPr>
        <p:spPr>
          <a:xfrm>
            <a:off x="0" y="335520"/>
            <a:ext cx="12191760" cy="1078560"/>
          </a:xfrm>
          <a:prstGeom prst="rect">
            <a:avLst/>
          </a:prstGeom>
          <a:noFill/>
          <a:ln>
            <a:noFill/>
          </a:ln>
        </p:spPr>
        <p:txBody>
          <a:bodyPr anchor="ctr">
            <a:normAutofit/>
          </a:bodyPr>
          <a:p>
            <a:pPr algn="ctr">
              <a:lnSpc>
                <a:spcPct val="100000"/>
              </a:lnSpc>
            </a:pPr>
            <a:r>
              <a:rPr b="0" lang="en-US" sz="3600" spc="-1" strike="noStrike" cap="all">
                <a:solidFill>
                  <a:srgbClr val="ffffff"/>
                </a:solidFill>
                <a:latin typeface="Century Gothic"/>
              </a:rPr>
              <a:t>Tomographie par émission de positons</a:t>
            </a:r>
            <a:br/>
            <a:r>
              <a:rPr b="0" lang="en-US" sz="3600" spc="-1" strike="noStrike" cap="all">
                <a:solidFill>
                  <a:srgbClr val="ffffff"/>
                </a:solidFill>
                <a:latin typeface="Century Gothic"/>
              </a:rPr>
              <a:t>(Pet scan)</a:t>
            </a:r>
            <a:endParaRPr b="0" lang="en-US" sz="3600" spc="-1" strike="noStrike">
              <a:solidFill>
                <a:srgbClr val="ffffff"/>
              </a:solidFill>
              <a:latin typeface="Century Gothic"/>
            </a:endParaRPr>
          </a:p>
        </p:txBody>
      </p:sp>
      <p:sp>
        <p:nvSpPr>
          <p:cNvPr id="281" name="TextShape 2"/>
          <p:cNvSpPr txBox="1"/>
          <p:nvPr/>
        </p:nvSpPr>
        <p:spPr>
          <a:xfrm>
            <a:off x="684360" y="685800"/>
            <a:ext cx="8534160" cy="3614760"/>
          </a:xfrm>
          <a:prstGeom prst="rect">
            <a:avLst/>
          </a:prstGeom>
          <a:noFill/>
          <a:ln>
            <a:noFill/>
          </a:ln>
        </p:spPr>
        <p:txBody>
          <a:bodyPr anchor="ctr"/>
          <a:p>
            <a:pPr>
              <a:lnSpc>
                <a:spcPct val="100000"/>
              </a:lnSpc>
              <a:spcBef>
                <a:spcPts val="400"/>
              </a:spcBef>
              <a:spcAft>
                <a:spcPts val="601"/>
              </a:spcAft>
            </a:pPr>
            <a:r>
              <a:rPr b="0" lang="en-US" sz="2000" spc="-1" strike="noStrike">
                <a:solidFill>
                  <a:srgbClr val="0f496f"/>
                </a:solidFill>
                <a:latin typeface="Century Gothic"/>
              </a:rPr>
              <a:t>       </a:t>
            </a:r>
            <a:endParaRPr b="0" lang="en-US" sz="2000" spc="-1" strike="noStrike">
              <a:solidFill>
                <a:srgbClr val="0f496f"/>
              </a:solidFill>
              <a:latin typeface="Century Gothic"/>
            </a:endParaRPr>
          </a:p>
        </p:txBody>
      </p:sp>
      <p:pic>
        <p:nvPicPr>
          <p:cNvPr id="282" name="Picture 6" descr=""/>
          <p:cNvPicPr/>
          <p:nvPr/>
        </p:nvPicPr>
        <p:blipFill>
          <a:blip r:embed="rId2"/>
          <a:stretch/>
        </p:blipFill>
        <p:spPr>
          <a:xfrm>
            <a:off x="5990040" y="1764720"/>
            <a:ext cx="6089040" cy="2122560"/>
          </a:xfrm>
          <a:prstGeom prst="rect">
            <a:avLst/>
          </a:prstGeom>
          <a:ln>
            <a:noFill/>
          </a:ln>
        </p:spPr>
      </p:pic>
      <p:pic>
        <p:nvPicPr>
          <p:cNvPr id="283" name="Picture 8" descr=""/>
          <p:cNvPicPr/>
          <p:nvPr/>
        </p:nvPicPr>
        <p:blipFill>
          <a:blip r:embed="rId3"/>
          <a:stretch/>
        </p:blipFill>
        <p:spPr>
          <a:xfrm>
            <a:off x="5958720" y="4237920"/>
            <a:ext cx="6089040" cy="2514240"/>
          </a:xfrm>
          <a:prstGeom prst="rect">
            <a:avLst/>
          </a:prstGeom>
          <a:ln>
            <a:noFill/>
          </a:ln>
        </p:spPr>
      </p:pic>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2611440" y="0"/>
            <a:ext cx="8534160" cy="1506600"/>
          </a:xfrm>
          <a:prstGeom prst="rect">
            <a:avLst/>
          </a:prstGeom>
          <a:noFill/>
          <a:ln>
            <a:noFill/>
          </a:ln>
        </p:spPr>
        <p:txBody>
          <a:bodyPr anchor="ctr">
            <a:normAutofit/>
          </a:bodyPr>
          <a:p>
            <a:pPr>
              <a:lnSpc>
                <a:spcPct val="100000"/>
              </a:lnSpc>
            </a:pPr>
            <a:br/>
            <a:r>
              <a:rPr b="0" lang="en-US" sz="3600" spc="-1" strike="noStrike" cap="all">
                <a:solidFill>
                  <a:srgbClr val="ffffff"/>
                </a:solidFill>
                <a:latin typeface="Century Gothic"/>
              </a:rPr>
              <a:t>How Cosmic Rays Can Image the Throat of an Active Volcano </a:t>
            </a:r>
            <a:br/>
            <a:endParaRPr b="0" lang="en-US" sz="3600" spc="-1" strike="noStrike">
              <a:solidFill>
                <a:srgbClr val="ffffff"/>
              </a:solidFill>
              <a:latin typeface="Century Gothic"/>
            </a:endParaRPr>
          </a:p>
        </p:txBody>
      </p:sp>
      <p:sp>
        <p:nvSpPr>
          <p:cNvPr id="285" name="TextShape 2"/>
          <p:cNvSpPr txBox="1"/>
          <p:nvPr/>
        </p:nvSpPr>
        <p:spPr>
          <a:xfrm>
            <a:off x="0" y="5676480"/>
            <a:ext cx="12191760" cy="1181160"/>
          </a:xfrm>
          <a:prstGeom prst="rect">
            <a:avLst/>
          </a:prstGeom>
          <a:noFill/>
          <a:ln>
            <a:noFill/>
          </a:ln>
        </p:spPr>
        <p:txBody>
          <a:bodyPr anchor="ctr"/>
          <a:p>
            <a:pPr>
              <a:lnSpc>
                <a:spcPct val="100000"/>
              </a:lnSpc>
              <a:spcBef>
                <a:spcPts val="400"/>
              </a:spcBef>
              <a:spcAft>
                <a:spcPts val="601"/>
              </a:spcAft>
            </a:pPr>
            <a:r>
              <a:rPr b="0" lang="en-US" sz="2000" spc="-1" strike="noStrike" u="sng">
                <a:solidFill>
                  <a:srgbClr val="0f496f"/>
                </a:solidFill>
                <a:uFillTx/>
                <a:latin typeface="Century Gothic"/>
              </a:rPr>
              <a:t>    </a:t>
            </a:r>
            <a:endParaRPr b="0" lang="en-US" sz="2000" spc="-1" strike="noStrike">
              <a:solidFill>
                <a:srgbClr val="0f496f"/>
              </a:solidFill>
              <a:latin typeface="Century Gothic"/>
            </a:endParaRPr>
          </a:p>
        </p:txBody>
      </p:sp>
      <p:pic>
        <p:nvPicPr>
          <p:cNvPr id="286" name="Picture 6" descr=""/>
          <p:cNvPicPr/>
          <p:nvPr/>
        </p:nvPicPr>
        <p:blipFill>
          <a:blip r:embed="rId1"/>
          <a:stretch/>
        </p:blipFill>
        <p:spPr>
          <a:xfrm>
            <a:off x="92880" y="3903840"/>
            <a:ext cx="7376760" cy="2834280"/>
          </a:xfrm>
          <a:prstGeom prst="rect">
            <a:avLst/>
          </a:prstGeom>
          <a:ln>
            <a:noFill/>
          </a:ln>
        </p:spPr>
      </p:pic>
      <p:pic>
        <p:nvPicPr>
          <p:cNvPr id="287" name="Picture 8" descr=""/>
          <p:cNvPicPr/>
          <p:nvPr/>
        </p:nvPicPr>
        <p:blipFill>
          <a:blip r:embed="rId2"/>
          <a:stretch/>
        </p:blipFill>
        <p:spPr>
          <a:xfrm>
            <a:off x="7582320" y="1299600"/>
            <a:ext cx="4516200" cy="5438520"/>
          </a:xfrm>
          <a:prstGeom prst="rect">
            <a:avLst/>
          </a:prstGeom>
          <a:ln>
            <a:noFill/>
          </a:ln>
        </p:spPr>
      </p:pic>
      <p:pic>
        <p:nvPicPr>
          <p:cNvPr id="288" name="Picture 10" descr=""/>
          <p:cNvPicPr/>
          <p:nvPr/>
        </p:nvPicPr>
        <p:blipFill>
          <a:blip r:embed="rId3"/>
          <a:stretch/>
        </p:blipFill>
        <p:spPr>
          <a:xfrm>
            <a:off x="92880" y="1358640"/>
            <a:ext cx="3426480" cy="2425320"/>
          </a:xfrm>
          <a:prstGeom prst="rect">
            <a:avLst/>
          </a:prstGeom>
          <a:ln>
            <a:noFill/>
          </a:ln>
        </p:spPr>
      </p:pic>
      <p:pic>
        <p:nvPicPr>
          <p:cNvPr id="289" name="Picture 12" descr=""/>
          <p:cNvPicPr/>
          <p:nvPr/>
        </p:nvPicPr>
        <p:blipFill>
          <a:blip r:embed="rId4"/>
          <a:stretch/>
        </p:blipFill>
        <p:spPr>
          <a:xfrm>
            <a:off x="3664440" y="1308960"/>
            <a:ext cx="3805200" cy="248904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Shape 1"/>
          <p:cNvSpPr txBox="1"/>
          <p:nvPr/>
        </p:nvSpPr>
        <p:spPr>
          <a:xfrm>
            <a:off x="684360" y="0"/>
            <a:ext cx="10058040" cy="534240"/>
          </a:xfrm>
          <a:prstGeom prst="rect">
            <a:avLst/>
          </a:prstGeom>
          <a:noFill/>
          <a:ln>
            <a:noFill/>
          </a:ln>
        </p:spPr>
        <p:txBody>
          <a:bodyPr anchor="ctr">
            <a:normAutofit/>
          </a:bodyPr>
          <a:p>
            <a:pPr algn="ctr">
              <a:lnSpc>
                <a:spcPct val="100000"/>
              </a:lnSpc>
            </a:pPr>
            <a:r>
              <a:rPr b="0" lang="en-US" sz="3200" spc="-1" strike="noStrike" cap="all">
                <a:solidFill>
                  <a:srgbClr val="ffffff"/>
                </a:solidFill>
                <a:latin typeface="Century Gothic"/>
              </a:rPr>
              <a:t>bibliographie</a:t>
            </a:r>
            <a:endParaRPr b="0" lang="en-US" sz="3200" spc="-1" strike="noStrike">
              <a:solidFill>
                <a:srgbClr val="ffffff"/>
              </a:solidFill>
              <a:latin typeface="Century Gothic"/>
            </a:endParaRPr>
          </a:p>
        </p:txBody>
      </p:sp>
      <p:sp>
        <p:nvSpPr>
          <p:cNvPr id="291" name="TextShape 2"/>
          <p:cNvSpPr txBox="1"/>
          <p:nvPr/>
        </p:nvSpPr>
        <p:spPr>
          <a:xfrm>
            <a:off x="0" y="2081880"/>
            <a:ext cx="12191760" cy="4881240"/>
          </a:xfrm>
          <a:prstGeom prst="rect">
            <a:avLst/>
          </a:prstGeom>
          <a:noFill/>
          <a:ln>
            <a:noFill/>
          </a:ln>
        </p:spPr>
        <p:txBody>
          <a:bodyPr anchor="ctr">
            <a:normAutofit/>
          </a:bodyPr>
          <a:p>
            <a:pPr marL="343080" indent="-342720">
              <a:lnSpc>
                <a:spcPct val="100000"/>
              </a:lnSpc>
              <a:spcBef>
                <a:spcPts val="400"/>
              </a:spcBef>
              <a:spcAft>
                <a:spcPts val="601"/>
              </a:spcAft>
              <a:buClr>
                <a:srgbClr val="ffffff"/>
              </a:buClr>
              <a:buSzPct val="80000"/>
              <a:buFont typeface="Wingdings" charset="2"/>
              <a:buChar char=""/>
            </a:pPr>
            <a:r>
              <a:rPr b="0" lang="en-US" sz="2000" spc="-1" strike="noStrike">
                <a:solidFill>
                  <a:srgbClr val="0f496f"/>
                </a:solidFill>
                <a:latin typeface="Century Gothic"/>
              </a:rPr>
              <a:t>Pour la partie historique:</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a:solidFill>
                  <a:srgbClr val="0f496f"/>
                </a:solidFill>
                <a:latin typeface="Century Gothic"/>
              </a:rPr>
              <a:t>V L Ginzburg, « </a:t>
            </a:r>
            <a:r>
              <a:rPr b="0" i="1" lang="en-US" sz="2000" spc="-1" strike="noStrike">
                <a:solidFill>
                  <a:srgbClr val="0f496f"/>
                </a:solidFill>
                <a:latin typeface="Century Gothic"/>
              </a:rPr>
              <a:t>Cosmic ray Astrophysics</a:t>
            </a:r>
            <a:r>
              <a:rPr b="0" lang="en-US" sz="2000" spc="-1" strike="noStrike">
                <a:solidFill>
                  <a:srgbClr val="0f496f"/>
                </a:solidFill>
                <a:latin typeface="Century Gothic"/>
              </a:rPr>
              <a:t> », Physics - Uspekhi 39 (2), 155 – 168, 1996.</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a:solidFill>
                  <a:srgbClr val="0f496f"/>
                </a:solidFill>
                <a:latin typeface="Century Gothic"/>
              </a:rPr>
              <a:t>Hayanon, « </a:t>
            </a:r>
            <a:r>
              <a:rPr b="0" i="1" lang="en-US" sz="2000" spc="-1" strike="noStrike">
                <a:solidFill>
                  <a:srgbClr val="0f496f"/>
                </a:solidFill>
                <a:latin typeface="Century Gothic"/>
              </a:rPr>
              <a:t>what are Cosmic rays?</a:t>
            </a:r>
            <a:r>
              <a:rPr b="0" lang="en-US" sz="2000" spc="-1" strike="noStrike">
                <a:solidFill>
                  <a:srgbClr val="0f496f"/>
                </a:solidFill>
                <a:latin typeface="Century Gothic"/>
              </a:rPr>
              <a:t> » solar-terrestrial environment laboratory and Nagoya university, July 2008.</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a:solidFill>
                  <a:srgbClr val="0f496f"/>
                </a:solidFill>
                <a:latin typeface="Century Gothic"/>
              </a:rPr>
              <a:t>Germaine et Arthur Beiser, « </a:t>
            </a:r>
            <a:r>
              <a:rPr b="0" i="1" lang="en-US" sz="2000" spc="-1" strike="noStrike">
                <a:solidFill>
                  <a:srgbClr val="0f496f"/>
                </a:solidFill>
                <a:latin typeface="Century Gothic"/>
              </a:rPr>
              <a:t>the story of Cosmic rays</a:t>
            </a:r>
            <a:r>
              <a:rPr b="0" lang="en-US" sz="2000" spc="-1" strike="noStrike">
                <a:solidFill>
                  <a:srgbClr val="0f496f"/>
                </a:solidFill>
                <a:latin typeface="Century Gothic"/>
              </a:rPr>
              <a:t> », Phoenix house, London, 1964.</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u="sng">
                <a:solidFill>
                  <a:srgbClr val="0a2335"/>
                </a:solidFill>
                <a:uFillTx/>
                <a:latin typeface="Century Gothic"/>
                <a:hlinkClick r:id="rId1"/>
              </a:rPr>
              <a:t>https://fr.wikipedia.org/wiki/Rayonnement_cosmique</a:t>
            </a:r>
            <a:r>
              <a:rPr b="0" lang="en-US" sz="2000" spc="-1" strike="noStrike">
                <a:solidFill>
                  <a:srgbClr val="0f496f"/>
                </a:solidFill>
                <a:latin typeface="Century Gothic"/>
              </a:rPr>
              <a:t>, 8 novembre 2018 à 14:59.</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u="sng">
                <a:solidFill>
                  <a:srgbClr val="0a2335"/>
                </a:solidFill>
                <a:uFillTx/>
                <a:latin typeface="Century Gothic"/>
                <a:hlinkClick r:id="rId2"/>
              </a:rPr>
              <a:t>https://en.wikipedia.org/wiki/Cosmic_ray</a:t>
            </a:r>
            <a:r>
              <a:rPr b="0" lang="en-US" sz="2000" spc="-1" strike="noStrike">
                <a:solidFill>
                  <a:srgbClr val="0f496f"/>
                </a:solidFill>
                <a:latin typeface="Century Gothic"/>
              </a:rPr>
              <a:t>, 4 December 2018, a 08:32.</a:t>
            </a:r>
            <a:endParaRPr b="0" lang="en-US" sz="2000" spc="-1" strike="noStrike">
              <a:solidFill>
                <a:srgbClr val="0f496f"/>
              </a:solidFill>
              <a:latin typeface="Century Gothic"/>
            </a:endParaRPr>
          </a:p>
          <a:p>
            <a:pPr marL="343080" indent="-342720">
              <a:lnSpc>
                <a:spcPct val="100000"/>
              </a:lnSpc>
              <a:spcBef>
                <a:spcPts val="400"/>
              </a:spcBef>
              <a:spcAft>
                <a:spcPts val="601"/>
              </a:spcAft>
              <a:buClr>
                <a:srgbClr val="ffffff"/>
              </a:buClr>
              <a:buSzPct val="80000"/>
              <a:buFont typeface="Wingdings" charset="2"/>
              <a:buChar char=""/>
            </a:pPr>
            <a:r>
              <a:rPr b="0" lang="en-US" sz="2000" spc="-1" strike="noStrike">
                <a:solidFill>
                  <a:srgbClr val="0f496f"/>
                </a:solidFill>
                <a:latin typeface="Century Gothic"/>
              </a:rPr>
              <a:t>Partie détection: </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a:solidFill>
                  <a:srgbClr val="0f496f"/>
                </a:solidFill>
                <a:latin typeface="Century Gothic"/>
              </a:rPr>
              <a:t>https://fr.wikipedia.org/wiki/Observatoire_Pierre-Auger</a:t>
            </a:r>
            <a:endParaRPr b="0" lang="en-US" sz="2000" spc="-1" strike="noStrike">
              <a:solidFill>
                <a:srgbClr val="0f496f"/>
              </a:solidFill>
              <a:latin typeface="Century Gothic"/>
            </a:endParaRPr>
          </a:p>
          <a:p>
            <a:pPr marL="343080" indent="-342720">
              <a:lnSpc>
                <a:spcPct val="100000"/>
              </a:lnSpc>
              <a:spcBef>
                <a:spcPts val="400"/>
              </a:spcBef>
              <a:spcAft>
                <a:spcPts val="601"/>
              </a:spcAft>
              <a:buClr>
                <a:srgbClr val="ffffff"/>
              </a:buClr>
              <a:buSzPct val="80000"/>
              <a:buFont typeface="Wingdings" charset="2"/>
              <a:buChar char=""/>
            </a:pPr>
            <a:r>
              <a:rPr b="0" lang="en-US" sz="2000" spc="-1" strike="noStrike">
                <a:solidFill>
                  <a:srgbClr val="0f496f"/>
                </a:solidFill>
                <a:latin typeface="Century Gothic"/>
              </a:rPr>
              <a:t>Découvertes et applications:</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u="sng">
                <a:solidFill>
                  <a:srgbClr val="0a2335"/>
                </a:solidFill>
                <a:uFillTx/>
                <a:latin typeface="Century Gothic"/>
                <a:hlinkClick r:id="rId3"/>
              </a:rPr>
              <a:t>https://agupubs.onlinelibrary.wiley.com/doi/epdf/10.1029/2008GL036451</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u="sng">
                <a:solidFill>
                  <a:srgbClr val="0f496f"/>
                </a:solidFill>
                <a:uFillTx/>
                <a:latin typeface="Century Gothic"/>
              </a:rPr>
              <a:t>https://agupubs.onlinelibrary.wiley.com/doi/full/10.1029/2009GL039448</a:t>
            </a:r>
            <a:endParaRPr b="0" lang="en-US" sz="2000" spc="-1" strike="noStrike">
              <a:solidFill>
                <a:srgbClr val="0f496f"/>
              </a:solidFill>
              <a:latin typeface="Century Gothic"/>
            </a:endParaRPr>
          </a:p>
          <a:p>
            <a:pPr marL="343080" indent="-342720">
              <a:lnSpc>
                <a:spcPct val="100000"/>
              </a:lnSpc>
              <a:spcBef>
                <a:spcPts val="400"/>
              </a:spcBef>
              <a:spcAft>
                <a:spcPts val="601"/>
              </a:spcAft>
              <a:buClr>
                <a:srgbClr val="ffffff"/>
              </a:buClr>
              <a:buSzPct val="80000"/>
              <a:buFont typeface="Wingdings" charset="2"/>
              <a:buChar char=""/>
            </a:pPr>
            <a:r>
              <a:rPr b="0" lang="en-US" sz="2000" spc="-1" strike="noStrike">
                <a:solidFill>
                  <a:srgbClr val="0f496f"/>
                </a:solidFill>
                <a:latin typeface="Century Gothic"/>
              </a:rPr>
              <a:t>Quelques vidéo et conférences:</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u="sng">
                <a:solidFill>
                  <a:srgbClr val="0a2335"/>
                </a:solidFill>
                <a:uFillTx/>
                <a:latin typeface="Century Gothic"/>
                <a:hlinkClick r:id="rId4"/>
              </a:rPr>
              <a:t>https://www.auger.org/index.php/gallery/videos</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u="sng">
                <a:solidFill>
                  <a:srgbClr val="0a2335"/>
                </a:solidFill>
                <a:uFillTx/>
                <a:latin typeface="Century Gothic"/>
                <a:hlinkClick r:id="rId5"/>
              </a:rPr>
              <a:t>https://www.canal-u.tv/video/iap/il_pleut_des_particules_cosmiques.25477</a:t>
            </a:r>
            <a:endParaRPr b="0" lang="en-US" sz="2000" spc="-1" strike="noStrike">
              <a:solidFill>
                <a:srgbClr val="0f496f"/>
              </a:solidFill>
              <a:latin typeface="Century Gothic"/>
            </a:endParaRPr>
          </a:p>
          <a:p>
            <a:pPr marL="457200" indent="-456840">
              <a:lnSpc>
                <a:spcPct val="100000"/>
              </a:lnSpc>
              <a:spcBef>
                <a:spcPts val="400"/>
              </a:spcBef>
              <a:spcAft>
                <a:spcPts val="601"/>
              </a:spcAft>
              <a:buClr>
                <a:srgbClr val="ffffff"/>
              </a:buClr>
              <a:buSzPct val="80000"/>
              <a:buFont typeface="Century Gothic"/>
              <a:buAutoNum type="arabicPeriod"/>
            </a:pPr>
            <a:r>
              <a:rPr b="0" lang="en-US" sz="2000" spc="-1" strike="noStrike">
                <a:solidFill>
                  <a:srgbClr val="0f496f"/>
                </a:solidFill>
                <a:latin typeface="Century Gothic"/>
              </a:rPr>
              <a:t>https://www.canal-u.tv/video/cerimes/a_la_recherche_des_sources_de_rayons_cosmiques_de_ultra_haute_energie.14224</a:t>
            </a:r>
            <a:endParaRPr b="0" lang="en-US" sz="2000" spc="-1" strike="noStrike">
              <a:solidFill>
                <a:srgbClr val="0f496f"/>
              </a:solidFill>
              <a:latin typeface="Century Gothic"/>
            </a:endParaRPr>
          </a:p>
          <a:p>
            <a:pPr>
              <a:lnSpc>
                <a:spcPct val="100000"/>
              </a:lnSpc>
              <a:spcBef>
                <a:spcPts val="400"/>
              </a:spcBef>
              <a:spcAft>
                <a:spcPts val="601"/>
              </a:spcAft>
            </a:pPr>
            <a:endParaRPr b="0" lang="en-US" sz="2000" spc="-1" strike="noStrike">
              <a:solidFill>
                <a:srgbClr val="0f496f"/>
              </a:solidFill>
              <a:latin typeface="Century Gothic"/>
            </a:endParaRPr>
          </a:p>
          <a:p>
            <a:pPr>
              <a:lnSpc>
                <a:spcPct val="100000"/>
              </a:lnSpc>
              <a:spcBef>
                <a:spcPts val="400"/>
              </a:spcBef>
              <a:spcAft>
                <a:spcPts val="601"/>
              </a:spcAft>
            </a:pPr>
            <a:endParaRPr b="0" lang="en-US" sz="2000" spc="-1" strike="noStrike">
              <a:solidFill>
                <a:srgbClr val="0f496f"/>
              </a:solidFill>
              <a:latin typeface="Century Gothic"/>
            </a:endParaRPr>
          </a:p>
          <a:p>
            <a:pPr>
              <a:lnSpc>
                <a:spcPct val="100000"/>
              </a:lnSpc>
              <a:spcBef>
                <a:spcPts val="400"/>
              </a:spcBef>
              <a:spcAft>
                <a:spcPts val="601"/>
              </a:spcAft>
            </a:pPr>
            <a:endParaRPr b="0" lang="en-US" sz="2000" spc="-1" strike="noStrike">
              <a:solidFill>
                <a:srgbClr val="0f496f"/>
              </a:solidFill>
              <a:latin typeface="Century Gothic"/>
            </a:endParaRPr>
          </a:p>
          <a:p>
            <a:pPr>
              <a:lnSpc>
                <a:spcPct val="100000"/>
              </a:lnSpc>
              <a:spcBef>
                <a:spcPts val="400"/>
              </a:spcBef>
              <a:spcAft>
                <a:spcPts val="601"/>
              </a:spcAft>
            </a:pPr>
            <a:endParaRPr b="0" lang="en-US" sz="2000" spc="-1" strike="noStrike">
              <a:solidFill>
                <a:srgbClr val="0f496f"/>
              </a:solidFill>
              <a:latin typeface="Century Gothic"/>
            </a:endParaRPr>
          </a:p>
          <a:p>
            <a:pPr>
              <a:lnSpc>
                <a:spcPct val="100000"/>
              </a:lnSpc>
              <a:spcBef>
                <a:spcPts val="400"/>
              </a:spcBef>
              <a:spcAft>
                <a:spcPts val="601"/>
              </a:spcAft>
            </a:pPr>
            <a:endParaRPr b="0" lang="en-US" sz="2000" spc="-1" strike="noStrike">
              <a:solidFill>
                <a:srgbClr val="0f496f"/>
              </a:solidFill>
              <a:latin typeface="Century Gothic"/>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0" y="0"/>
            <a:ext cx="11507400" cy="1509840"/>
          </a:xfrm>
          <a:prstGeom prst="rect">
            <a:avLst/>
          </a:prstGeom>
          <a:noFill/>
          <a:ln>
            <a:noFill/>
          </a:ln>
        </p:spPr>
        <p:txBody>
          <a:bodyPr anchor="b"/>
          <a:p>
            <a:pPr algn="ctr">
              <a:lnSpc>
                <a:spcPct val="100000"/>
              </a:lnSpc>
            </a:pPr>
            <a:r>
              <a:rPr b="0" lang="en-US" sz="3600" spc="-1" strike="noStrike" cap="all">
                <a:solidFill>
                  <a:srgbClr val="ffffff"/>
                </a:solidFill>
                <a:latin typeface="Century Gothic"/>
              </a:rPr>
              <a:t>Sommaire sur la radioactivité et la radioactivité naturelle</a:t>
            </a:r>
            <a:endParaRPr b="0" lang="en-US" sz="3600" spc="-1" strike="noStrike">
              <a:solidFill>
                <a:srgbClr val="ffffff"/>
              </a:solidFill>
              <a:latin typeface="Century Gothic"/>
            </a:endParaRPr>
          </a:p>
        </p:txBody>
      </p:sp>
      <p:sp>
        <p:nvSpPr>
          <p:cNvPr id="208" name="TextShape 2"/>
          <p:cNvSpPr txBox="1"/>
          <p:nvPr/>
        </p:nvSpPr>
        <p:spPr>
          <a:xfrm>
            <a:off x="1790280" y="1735200"/>
            <a:ext cx="8534160" cy="3505680"/>
          </a:xfrm>
          <a:prstGeom prst="rect">
            <a:avLst/>
          </a:prstGeom>
          <a:noFill/>
          <a:ln>
            <a:noFill/>
          </a:ln>
        </p:spPr>
        <p:txBody>
          <a:bodyPr>
            <a:normAutofit/>
          </a:bodyPr>
          <a:p>
            <a:pPr marL="285840" indent="-285480">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L’histoire de la radioactivité commence en 1896 avec </a:t>
            </a:r>
            <a:r>
              <a:rPr b="1" lang="en-US" sz="1800" spc="-1" strike="noStrike" u="sng">
                <a:solidFill>
                  <a:srgbClr val="0f496f"/>
                </a:solidFill>
                <a:uFillTx/>
                <a:latin typeface="Century Gothic"/>
              </a:rPr>
              <a:t>Henri becquerel</a:t>
            </a:r>
            <a:r>
              <a:rPr b="0" lang="en-US" sz="1800" spc="-1" strike="noStrike">
                <a:solidFill>
                  <a:srgbClr val="0f496f"/>
                </a:solidFill>
                <a:latin typeface="Century Gothic"/>
              </a:rPr>
              <a:t> quand il trouve « accidentellement » que </a:t>
            </a:r>
            <a:r>
              <a:rPr b="1" lang="en-US" sz="1800" spc="-1" strike="noStrike" u="sng">
                <a:solidFill>
                  <a:srgbClr val="0f496f"/>
                </a:solidFill>
                <a:uFillTx/>
                <a:latin typeface="Century Gothic"/>
              </a:rPr>
              <a:t>l’uranium émet spontanément des radiations.</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Wingdings" charset="2"/>
              <a:buChar char=""/>
            </a:pPr>
            <a:r>
              <a:rPr b="1" lang="en-US" sz="1800" spc="-1" strike="noStrike" u="sng">
                <a:solidFill>
                  <a:srgbClr val="0f496f"/>
                </a:solidFill>
                <a:uFillTx/>
                <a:latin typeface="Century Gothic"/>
              </a:rPr>
              <a:t>2ans plus tard marie curie </a:t>
            </a:r>
            <a:r>
              <a:rPr b="0" lang="en-US" sz="1800" spc="-1" strike="noStrike">
                <a:solidFill>
                  <a:srgbClr val="0f496f"/>
                </a:solidFill>
                <a:latin typeface="Century Gothic"/>
              </a:rPr>
              <a:t>jointe de son marie </a:t>
            </a:r>
            <a:r>
              <a:rPr b="1" lang="en-US" sz="1800" spc="-1" strike="noStrike" u="sng">
                <a:solidFill>
                  <a:srgbClr val="0f496f"/>
                </a:solidFill>
                <a:uFillTx/>
                <a:latin typeface="Century Gothic"/>
              </a:rPr>
              <a:t>pierre curie </a:t>
            </a:r>
            <a:r>
              <a:rPr b="0" lang="en-US" sz="1800" spc="-1" strike="noStrike">
                <a:solidFill>
                  <a:srgbClr val="0f496f"/>
                </a:solidFill>
                <a:latin typeface="Century Gothic"/>
              </a:rPr>
              <a:t>vont montrer que </a:t>
            </a:r>
            <a:r>
              <a:rPr b="1" lang="en-US" sz="1800" spc="-1" strike="noStrike" u="sng">
                <a:solidFill>
                  <a:srgbClr val="0f496f"/>
                </a:solidFill>
                <a:uFillTx/>
                <a:latin typeface="Century Gothic"/>
              </a:rPr>
              <a:t>des corps autre que l’uranium émettent eux aussi spontanément des rayonnement</a:t>
            </a:r>
            <a:r>
              <a:rPr b="0" lang="en-US" sz="1800" spc="-1" strike="noStrike">
                <a:solidFill>
                  <a:srgbClr val="0f496f"/>
                </a:solidFill>
                <a:latin typeface="Century Gothic"/>
              </a:rPr>
              <a:t> il ont définit plus précisément ce qu’est la radioactivité:</a:t>
            </a:r>
            <a:endParaRPr b="0" lang="en-US" sz="1800" spc="-1" strike="noStrike">
              <a:solidFill>
                <a:srgbClr val="0f496f"/>
              </a:solidFill>
              <a:latin typeface="Century Gothic"/>
            </a:endParaRPr>
          </a:p>
          <a:p>
            <a:pPr algn="ctr">
              <a:lnSpc>
                <a:spcPct val="100000"/>
              </a:lnSpc>
              <a:spcBef>
                <a:spcPts val="360"/>
              </a:spcBef>
              <a:spcAft>
                <a:spcPts val="601"/>
              </a:spcAft>
            </a:pPr>
            <a:r>
              <a:rPr b="1" lang="en-US" sz="1800" spc="-1" strike="noStrike">
                <a:solidFill>
                  <a:srgbClr val="0f496f"/>
                </a:solidFill>
                <a:latin typeface="Century Gothic"/>
              </a:rPr>
              <a:t>             </a:t>
            </a:r>
            <a:r>
              <a:rPr b="1" i="1" lang="en-US" sz="1800" spc="-1" strike="noStrike" u="sng">
                <a:solidFill>
                  <a:srgbClr val="0f496f"/>
                </a:solidFill>
                <a:uFillTx/>
                <a:latin typeface="Century Gothic"/>
              </a:rPr>
              <a:t>« c’est l’émission de radiation par une substance inerte sans apport d’énergie extérieur »</a:t>
            </a:r>
            <a:endParaRPr b="0" lang="en-US" sz="1800" spc="-1" strike="noStrike">
              <a:solidFill>
                <a:srgbClr val="0f496f"/>
              </a:solidFill>
              <a:latin typeface="Century Gothic"/>
            </a:endParaRPr>
          </a:p>
        </p:txBody>
      </p:sp>
      <p:pic>
        <p:nvPicPr>
          <p:cNvPr id="209" name="Image 3" descr=""/>
          <p:cNvPicPr/>
          <p:nvPr/>
        </p:nvPicPr>
        <p:blipFill>
          <a:blip r:embed="rId1"/>
          <a:stretch/>
        </p:blipFill>
        <p:spPr>
          <a:xfrm>
            <a:off x="1790280" y="4615920"/>
            <a:ext cx="8534160" cy="1981080"/>
          </a:xfrm>
          <a:prstGeom prst="rect">
            <a:avLst/>
          </a:prstGeom>
          <a:ln>
            <a:noFill/>
          </a:ln>
        </p:spPr>
      </p:pic>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47">
                                  <p:stCondLst>
                                    <p:cond delay="0"/>
                                  </p:stCondLst>
                                  <p:childTnLst>
                                    <p:set>
                                      <p:cBhvr>
                                        <p:cTn id="10" dur="1" fill="hold">
                                          <p:stCondLst>
                                            <p:cond delay="0"/>
                                          </p:stCondLst>
                                        </p:cTn>
                                        <p:tgtEl>
                                          <p:spTgt spid="208">
                                            <p:txEl>
                                              <p:pRg st="0" end="0"/>
                                            </p:txEl>
                                          </p:spTgt>
                                        </p:tgtEl>
                                        <p:attrNameLst>
                                          <p:attrName>style.visibility</p:attrName>
                                        </p:attrNameLst>
                                      </p:cBhvr>
                                      <p:to>
                                        <p:strVal val="visible"/>
                                      </p:to>
                                    </p:set>
                                    <p:animEffect filter="fade" transition="in">
                                      <p:cBhvr additive="repl">
                                        <p:cTn id="11" dur="1000"/>
                                        <p:tgtEl>
                                          <p:spTgt spid="208">
                                            <p:txEl>
                                              <p:pRg st="0" end="0"/>
                                            </p:txEl>
                                          </p:spTgt>
                                        </p:tgtEl>
                                      </p:cBhvr>
                                    </p:animEffect>
                                    <p:anim calcmode="lin" valueType="num">
                                      <p:cBhvr additive="repl">
                                        <p:cTn id="12" dur="1000" fill="hold"/>
                                        <p:tgtEl>
                                          <p:spTgt spid="208">
                                            <p:txEl>
                                              <p:pRg st="0" end="0"/>
                                            </p:txEl>
                                          </p:spTgt>
                                        </p:tgtEl>
                                        <p:attrNameLst>
                                          <p:attrName>ppt_x</p:attrName>
                                        </p:attrNameLst>
                                      </p:cBhvr>
                                      <p:tavLst>
                                        <p:tav tm="0">
                                          <p:val>
                                            <p:strVal val="#ppt_x"/>
                                          </p:val>
                                        </p:tav>
                                        <p:tav tm="100000">
                                          <p:val>
                                            <p:strVal val="#ppt_x"/>
                                          </p:val>
                                        </p:tav>
                                      </p:tavLst>
                                    </p:anim>
                                    <p:anim calcmode="lin" valueType="num">
                                      <p:cBhvr additive="repl">
                                        <p:cTn id="13" dur="1000" fill="hold"/>
                                        <p:tgtEl>
                                          <p:spTgt spid="2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nodeType="clickEffect" fill="hold" presetClass="entr" presetID="47">
                                  <p:stCondLst>
                                    <p:cond delay="0"/>
                                  </p:stCondLst>
                                  <p:childTnLst>
                                    <p:set>
                                      <p:cBhvr>
                                        <p:cTn id="17" dur="1" fill="hold">
                                          <p:stCondLst>
                                            <p:cond delay="0"/>
                                          </p:stCondLst>
                                        </p:cTn>
                                        <p:tgtEl>
                                          <p:spTgt spid="208">
                                            <p:txEl>
                                              <p:pRg st="1" end="1"/>
                                            </p:txEl>
                                          </p:spTgt>
                                        </p:tgtEl>
                                        <p:attrNameLst>
                                          <p:attrName>style.visibility</p:attrName>
                                        </p:attrNameLst>
                                      </p:cBhvr>
                                      <p:to>
                                        <p:strVal val="visible"/>
                                      </p:to>
                                    </p:set>
                                    <p:animEffect filter="fade" transition="in">
                                      <p:cBhvr additive="repl">
                                        <p:cTn id="18" dur="1000"/>
                                        <p:tgtEl>
                                          <p:spTgt spid="208">
                                            <p:txEl>
                                              <p:pRg st="1" end="1"/>
                                            </p:txEl>
                                          </p:spTgt>
                                        </p:tgtEl>
                                      </p:cBhvr>
                                    </p:animEffect>
                                    <p:anim calcmode="lin" valueType="num">
                                      <p:cBhvr additive="repl">
                                        <p:cTn id="19" dur="1000" fill="hold"/>
                                        <p:tgtEl>
                                          <p:spTgt spid="208">
                                            <p:txEl>
                                              <p:pRg st="1" end="1"/>
                                            </p:txEl>
                                          </p:spTgt>
                                        </p:tgtEl>
                                        <p:attrNameLst>
                                          <p:attrName>ppt_x</p:attrName>
                                        </p:attrNameLst>
                                      </p:cBhvr>
                                      <p:tavLst>
                                        <p:tav tm="0">
                                          <p:val>
                                            <p:strVal val="#ppt_x"/>
                                          </p:val>
                                        </p:tav>
                                        <p:tav tm="100000">
                                          <p:val>
                                            <p:strVal val="#ppt_x"/>
                                          </p:val>
                                        </p:tav>
                                      </p:tavLst>
                                    </p:anim>
                                    <p:anim calcmode="lin" valueType="num">
                                      <p:cBhvr additive="repl">
                                        <p:cTn id="20" dur="1000" fill="hold"/>
                                        <p:tgtEl>
                                          <p:spTgt spid="2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47">
                                  <p:stCondLst>
                                    <p:cond delay="0"/>
                                  </p:stCondLst>
                                  <p:childTnLst>
                                    <p:set>
                                      <p:cBhvr>
                                        <p:cTn id="24" dur="1" fill="hold">
                                          <p:stCondLst>
                                            <p:cond delay="0"/>
                                          </p:stCondLst>
                                        </p:cTn>
                                        <p:tgtEl>
                                          <p:spTgt spid="208">
                                            <p:txEl>
                                              <p:pRg st="2" end="2"/>
                                            </p:txEl>
                                          </p:spTgt>
                                        </p:tgtEl>
                                        <p:attrNameLst>
                                          <p:attrName>style.visibility</p:attrName>
                                        </p:attrNameLst>
                                      </p:cBhvr>
                                      <p:to>
                                        <p:strVal val="visible"/>
                                      </p:to>
                                    </p:set>
                                    <p:animEffect filter="fade" transition="in">
                                      <p:cBhvr additive="repl">
                                        <p:cTn id="25" dur="1000"/>
                                        <p:tgtEl>
                                          <p:spTgt spid="208">
                                            <p:txEl>
                                              <p:pRg st="2" end="2"/>
                                            </p:txEl>
                                          </p:spTgt>
                                        </p:tgtEl>
                                      </p:cBhvr>
                                    </p:animEffect>
                                    <p:anim calcmode="lin" valueType="num">
                                      <p:cBhvr additive="repl">
                                        <p:cTn id="26" dur="1000" fill="hold"/>
                                        <p:tgtEl>
                                          <p:spTgt spid="208">
                                            <p:txEl>
                                              <p:pRg st="2" end="2"/>
                                            </p:txEl>
                                          </p:spTgt>
                                        </p:tgtEl>
                                        <p:attrNameLst>
                                          <p:attrName>ppt_x</p:attrName>
                                        </p:attrNameLst>
                                      </p:cBhvr>
                                      <p:tavLst>
                                        <p:tav tm="0">
                                          <p:val>
                                            <p:strVal val="#ppt_x"/>
                                          </p:val>
                                        </p:tav>
                                        <p:tav tm="100000">
                                          <p:val>
                                            <p:strVal val="#ppt_x"/>
                                          </p:val>
                                        </p:tav>
                                      </p:tavLst>
                                    </p:anim>
                                    <p:anim calcmode="lin" valueType="num">
                                      <p:cBhvr additive="repl">
                                        <p:cTn id="27" dur="1000" fill="hold"/>
                                        <p:tgtEl>
                                          <p:spTgt spid="20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3942720" y="-695160"/>
            <a:ext cx="6230880" cy="2281320"/>
          </a:xfrm>
          <a:prstGeom prst="rect">
            <a:avLst/>
          </a:prstGeom>
          <a:noFill/>
          <a:ln>
            <a:noFill/>
          </a:ln>
        </p:spPr>
        <p:txBody>
          <a:bodyPr anchor="b"/>
          <a:p>
            <a:pPr algn="ctr">
              <a:lnSpc>
                <a:spcPct val="100000"/>
              </a:lnSpc>
            </a:pPr>
            <a:r>
              <a:rPr b="0" lang="en-US" sz="3600" spc="-1" strike="noStrike" cap="all">
                <a:solidFill>
                  <a:srgbClr val="ffffff"/>
                </a:solidFill>
                <a:latin typeface="Century Gothic"/>
              </a:rPr>
              <a:t>Théodore wulf</a:t>
            </a:r>
            <a:endParaRPr b="0" lang="en-US" sz="3600" spc="-1" strike="noStrike">
              <a:solidFill>
                <a:srgbClr val="ffffff"/>
              </a:solidFill>
              <a:latin typeface="Century Gothic"/>
            </a:endParaRPr>
          </a:p>
        </p:txBody>
      </p:sp>
      <p:sp>
        <p:nvSpPr>
          <p:cNvPr id="211" name="TextShape 2"/>
          <p:cNvSpPr txBox="1"/>
          <p:nvPr/>
        </p:nvSpPr>
        <p:spPr>
          <a:xfrm>
            <a:off x="4574880" y="1896840"/>
            <a:ext cx="5389920" cy="5269320"/>
          </a:xfrm>
          <a:prstGeom prst="rect">
            <a:avLst/>
          </a:prstGeom>
          <a:noFill/>
          <a:ln>
            <a:noFill/>
          </a:ln>
        </p:spPr>
        <p:txBody>
          <a:bodyPr/>
          <a:p>
            <a:pPr marL="285840" indent="-285480">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 </a:t>
            </a:r>
            <a:r>
              <a:rPr b="0" lang="en-US" sz="1800" spc="-1" strike="noStrike">
                <a:solidFill>
                  <a:srgbClr val="0f496f"/>
                </a:solidFill>
                <a:latin typeface="Century Gothic"/>
              </a:rPr>
              <a:t>ayant inventée </a:t>
            </a:r>
            <a:r>
              <a:rPr b="1" lang="en-US" sz="1800" spc="-1" strike="noStrike">
                <a:solidFill>
                  <a:srgbClr val="0f496f"/>
                </a:solidFill>
                <a:latin typeface="Century Gothic"/>
              </a:rPr>
              <a:t>l’électromètre</a:t>
            </a:r>
            <a:r>
              <a:rPr b="0" lang="en-US" sz="1800" spc="-1" strike="noStrike">
                <a:solidFill>
                  <a:srgbClr val="0f496f"/>
                </a:solidFill>
                <a:latin typeface="Century Gothic"/>
              </a:rPr>
              <a:t> il calcule Les radiation naturelle de la surface de la terre ont était mesurer par son électromètre </a:t>
            </a:r>
            <a:r>
              <a:rPr b="1" lang="en-US" sz="1800" spc="-1" strike="noStrike">
                <a:solidFill>
                  <a:srgbClr val="0f496f"/>
                </a:solidFill>
                <a:latin typeface="Century Gothic"/>
              </a:rPr>
              <a:t>et il en as prédit que les radiation devait diminuer avec l’altitude.</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Pour vérifier son hypothèse </a:t>
            </a:r>
            <a:r>
              <a:rPr b="1" lang="en-US" sz="1800" spc="-1" strike="noStrike">
                <a:solidFill>
                  <a:srgbClr val="0f496f"/>
                </a:solidFill>
                <a:latin typeface="Century Gothic"/>
              </a:rPr>
              <a:t>en 1910 il compare les différences de radiation entre la base de la tour Eiffel et son sommet(~300m)</a:t>
            </a:r>
            <a:r>
              <a:rPr b="0" lang="en-US" sz="1800" spc="-1" strike="noStrike">
                <a:solidFill>
                  <a:srgbClr val="0f496f"/>
                </a:solidFill>
                <a:latin typeface="Century Gothic"/>
              </a:rPr>
              <a:t> et </a:t>
            </a:r>
            <a:r>
              <a:rPr b="1" lang="en-US" sz="1800" spc="-1" strike="noStrike">
                <a:solidFill>
                  <a:srgbClr val="0f496f"/>
                </a:solidFill>
                <a:latin typeface="Century Gothic"/>
              </a:rPr>
              <a:t>trouve une Réduction de la radioactivité</a:t>
            </a:r>
            <a:r>
              <a:rPr b="0" lang="en-US" sz="1800" spc="-1" strike="noStrike">
                <a:solidFill>
                  <a:srgbClr val="0f496f"/>
                </a:solidFill>
                <a:latin typeface="Century Gothic"/>
              </a:rPr>
              <a:t> (comme attendu), </a:t>
            </a:r>
            <a:r>
              <a:rPr b="1" lang="en-US" sz="1800" spc="-1" strike="noStrike">
                <a:solidFill>
                  <a:srgbClr val="0f496f"/>
                </a:solidFill>
                <a:latin typeface="Century Gothic"/>
              </a:rPr>
              <a:t>mais trop peu</a:t>
            </a:r>
            <a:r>
              <a:rPr b="0" lang="en-US" sz="1800" spc="-1" strike="noStrike">
                <a:solidFill>
                  <a:srgbClr val="0f496f"/>
                </a:solidFill>
                <a:latin typeface="Century Gothic"/>
              </a:rPr>
              <a:t>, compte tenu de la longueur d’atténuation dans l’air.</a:t>
            </a:r>
            <a:endParaRPr b="0" lang="en-US" sz="1800" spc="-1" strike="noStrike">
              <a:solidFill>
                <a:srgbClr val="0f496f"/>
              </a:solidFill>
              <a:latin typeface="Century Gothic"/>
            </a:endParaRPr>
          </a:p>
        </p:txBody>
      </p:sp>
      <p:pic>
        <p:nvPicPr>
          <p:cNvPr id="212" name="Image 3" descr=""/>
          <p:cNvPicPr/>
          <p:nvPr/>
        </p:nvPicPr>
        <p:blipFill>
          <a:blip r:embed="rId1"/>
          <a:stretch/>
        </p:blipFill>
        <p:spPr>
          <a:xfrm>
            <a:off x="801360" y="3593880"/>
            <a:ext cx="3459240" cy="2950200"/>
          </a:xfrm>
          <a:prstGeom prst="rect">
            <a:avLst/>
          </a:prstGeom>
          <a:ln w="228600">
            <a:solidFill>
              <a:srgbClr val="000000"/>
            </a:solidFill>
            <a:miter/>
          </a:ln>
          <a:effectLst>
            <a:innerShdw blurRad="76200">
              <a:srgbClr val="000000"/>
            </a:innerShdw>
          </a:effectLst>
        </p:spPr>
      </p:pic>
      <p:pic>
        <p:nvPicPr>
          <p:cNvPr id="213" name="Image 4" descr=""/>
          <p:cNvPicPr/>
          <p:nvPr/>
        </p:nvPicPr>
        <p:blipFill>
          <a:blip r:embed="rId2"/>
          <a:stretch/>
        </p:blipFill>
        <p:spPr>
          <a:xfrm>
            <a:off x="583200" y="313560"/>
            <a:ext cx="3875400" cy="2947680"/>
          </a:xfrm>
          <a:prstGeom prst="rect">
            <a:avLst/>
          </a:prstGeom>
          <a:ln>
            <a:noFill/>
          </a:ln>
        </p:spPr>
      </p:pic>
      <p:pic>
        <p:nvPicPr>
          <p:cNvPr id="214" name="Picture 6" descr=""/>
          <p:cNvPicPr/>
          <p:nvPr/>
        </p:nvPicPr>
        <p:blipFill>
          <a:blip r:embed="rId3"/>
          <a:stretch/>
        </p:blipFill>
        <p:spPr>
          <a:xfrm>
            <a:off x="10153800" y="0"/>
            <a:ext cx="2037960" cy="6857640"/>
          </a:xfrm>
          <a:prstGeom prst="rect">
            <a:avLst/>
          </a:prstGeom>
          <a:ln>
            <a:noFill/>
          </a:ln>
        </p:spPr>
      </p:pic>
    </p:spTree>
  </p:cSld>
  <p:timing>
    <p:tnLst>
      <p:par>
        <p:cTn id="28" dur="indefinite" restart="never" nodeType="tmRoot">
          <p:childTnLst>
            <p:seq>
              <p:cTn id="29"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1395000" y="216720"/>
            <a:ext cx="8534160" cy="1007280"/>
          </a:xfrm>
          <a:prstGeom prst="rect">
            <a:avLst/>
          </a:prstGeom>
          <a:noFill/>
          <a:ln>
            <a:noFill/>
          </a:ln>
        </p:spPr>
        <p:txBody>
          <a:bodyPr anchor="b"/>
          <a:p>
            <a:pPr>
              <a:lnSpc>
                <a:spcPct val="100000"/>
              </a:lnSpc>
            </a:pPr>
            <a:r>
              <a:rPr b="0" lang="en-US" sz="3600" spc="-1" strike="noStrike" cap="all">
                <a:solidFill>
                  <a:srgbClr val="ffffff"/>
                </a:solidFill>
                <a:latin typeface="Century Gothic"/>
              </a:rPr>
              <a:t>Victor franz Hess</a:t>
            </a:r>
            <a:endParaRPr b="0" lang="en-US" sz="3600" spc="-1" strike="noStrike">
              <a:solidFill>
                <a:srgbClr val="ffffff"/>
              </a:solidFill>
              <a:latin typeface="Century Gothic"/>
            </a:endParaRPr>
          </a:p>
        </p:txBody>
      </p:sp>
      <p:sp>
        <p:nvSpPr>
          <p:cNvPr id="216" name="TextShape 2"/>
          <p:cNvSpPr txBox="1"/>
          <p:nvPr/>
        </p:nvSpPr>
        <p:spPr>
          <a:xfrm>
            <a:off x="684360" y="1640160"/>
            <a:ext cx="6262920" cy="5140800"/>
          </a:xfrm>
          <a:prstGeom prst="rect">
            <a:avLst/>
          </a:prstGeom>
          <a:noFill/>
          <a:ln>
            <a:noFill/>
          </a:ln>
        </p:spPr>
        <p:txBody>
          <a:bodyPr/>
          <a:p>
            <a:pPr marL="285840" indent="-285480">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En </a:t>
            </a:r>
            <a:r>
              <a:rPr b="1" lang="en-US" sz="1800" spc="-1" strike="noStrike" u="sng">
                <a:solidFill>
                  <a:srgbClr val="0f496f"/>
                </a:solidFill>
                <a:uFillTx/>
                <a:latin typeface="Century Gothic"/>
              </a:rPr>
              <a:t>1912</a:t>
            </a:r>
            <a:r>
              <a:rPr b="0" lang="en-US" sz="1800" spc="-1" strike="noStrike">
                <a:solidFill>
                  <a:srgbClr val="0f496f"/>
                </a:solidFill>
                <a:latin typeface="Century Gothic"/>
              </a:rPr>
              <a:t> l’autrichien </a:t>
            </a:r>
            <a:r>
              <a:rPr b="1" lang="en-US" sz="1800" spc="-1" strike="noStrike" u="sng">
                <a:solidFill>
                  <a:srgbClr val="0f496f"/>
                </a:solidFill>
                <a:uFillTx/>
                <a:latin typeface="Century Gothic"/>
              </a:rPr>
              <a:t>Victor van Hess</a:t>
            </a:r>
            <a:r>
              <a:rPr b="0" lang="en-US" sz="1800" spc="-1" strike="noStrike">
                <a:solidFill>
                  <a:srgbClr val="0f496f"/>
                </a:solidFill>
                <a:latin typeface="Century Gothic"/>
              </a:rPr>
              <a:t> prend l’initiative de </a:t>
            </a:r>
            <a:r>
              <a:rPr b="1" lang="en-US" sz="1800" spc="-1" strike="noStrike" u="sng">
                <a:solidFill>
                  <a:srgbClr val="0f496f"/>
                </a:solidFill>
                <a:uFillTx/>
                <a:latin typeface="Century Gothic"/>
              </a:rPr>
              <a:t>mesurer le taux d’ionisation en fonction de l’altitude</a:t>
            </a:r>
            <a:r>
              <a:rPr b="0" lang="en-US" sz="1800" spc="-1" strike="noStrike">
                <a:solidFill>
                  <a:srgbClr val="0f496f"/>
                </a:solidFill>
                <a:latin typeface="Century Gothic"/>
              </a:rPr>
              <a:t> avec un électroscope a feuille d’or embarquer dans un ballon gonflables et en mesurant </a:t>
            </a:r>
            <a:r>
              <a:rPr b="1" lang="en-US" sz="1800" spc="-1" strike="noStrike" u="sng">
                <a:solidFill>
                  <a:srgbClr val="0f496f"/>
                </a:solidFill>
                <a:uFillTx/>
                <a:latin typeface="Century Gothic"/>
              </a:rPr>
              <a:t>son temps de déchargement il le trouve beaucoup plus rapide qu’au niveau du sol </a:t>
            </a:r>
            <a:r>
              <a:rPr b="0" lang="en-US" sz="1800" spc="-1" strike="noStrike">
                <a:solidFill>
                  <a:srgbClr val="0f496f"/>
                </a:solidFill>
                <a:latin typeface="Century Gothic"/>
              </a:rPr>
              <a:t>et a montrer que </a:t>
            </a:r>
            <a:r>
              <a:rPr b="1" lang="en-US" sz="1800" spc="-1" strike="noStrike" u="sng">
                <a:solidFill>
                  <a:srgbClr val="0f496f"/>
                </a:solidFill>
                <a:uFillTx/>
                <a:latin typeface="Century Gothic"/>
              </a:rPr>
              <a:t>les radiations était 5 fois plus grande a une altitude de 5000 mètre</a:t>
            </a:r>
            <a:r>
              <a:rPr b="0" lang="en-US" sz="1800" spc="-1" strike="noStrike">
                <a:solidFill>
                  <a:srgbClr val="0f496f"/>
                </a:solidFill>
                <a:latin typeface="Century Gothic"/>
              </a:rPr>
              <a:t>.</a:t>
            </a:r>
            <a:endParaRPr b="0" lang="en-US" sz="1800" spc="-1" strike="noStrike">
              <a:solidFill>
                <a:srgbClr val="0f496f"/>
              </a:solidFill>
              <a:latin typeface="Century Gothic"/>
            </a:endParaRPr>
          </a:p>
          <a:p>
            <a:pPr marL="285840" indent="-285480">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Hess en conclut que </a:t>
            </a:r>
            <a:r>
              <a:rPr b="1" lang="en-US" sz="1800" spc="-1" strike="noStrike" u="sng">
                <a:solidFill>
                  <a:srgbClr val="0f496f"/>
                </a:solidFill>
                <a:uFillTx/>
                <a:latin typeface="Century Gothic"/>
              </a:rPr>
              <a:t>les radiations est d’origine « cosmique » </a:t>
            </a:r>
            <a:r>
              <a:rPr b="0" lang="en-US" sz="1800" spc="-1" strike="noStrike">
                <a:solidFill>
                  <a:srgbClr val="0f496f"/>
                </a:solidFill>
                <a:latin typeface="Century Gothic"/>
              </a:rPr>
              <a:t>c’est a dire </a:t>
            </a:r>
            <a:r>
              <a:rPr b="1" lang="en-US" sz="1800" spc="-1" strike="noStrike" u="sng">
                <a:solidFill>
                  <a:srgbClr val="0f496f"/>
                </a:solidFill>
                <a:uFillTx/>
                <a:latin typeface="Century Gothic"/>
              </a:rPr>
              <a:t>venant d’en dehors de notre planète </a:t>
            </a:r>
            <a:r>
              <a:rPr b="0" lang="en-US" sz="1800" spc="-1" strike="noStrike">
                <a:solidFill>
                  <a:srgbClr val="0f496f"/>
                </a:solidFill>
                <a:latin typeface="Century Gothic"/>
              </a:rPr>
              <a:t>et il lui donne le nom de </a:t>
            </a:r>
            <a:r>
              <a:rPr b="1" lang="en-US" sz="1800" spc="-1" strike="noStrike" u="sng">
                <a:solidFill>
                  <a:srgbClr val="0f496f"/>
                </a:solidFill>
                <a:uFillTx/>
                <a:latin typeface="Century Gothic"/>
              </a:rPr>
              <a:t>« Höhenstrahlung » </a:t>
            </a:r>
            <a:r>
              <a:rPr b="0" lang="en-US" sz="1800" spc="-1" strike="noStrike">
                <a:solidFill>
                  <a:srgbClr val="0f496f"/>
                </a:solidFill>
                <a:latin typeface="Century Gothic"/>
              </a:rPr>
              <a:t>ou autrement dit ‘</a:t>
            </a:r>
            <a:r>
              <a:rPr b="1" lang="en-US" sz="1800" spc="-1" strike="noStrike" u="sng">
                <a:solidFill>
                  <a:srgbClr val="0f496f"/>
                </a:solidFill>
                <a:uFillTx/>
                <a:latin typeface="Century Gothic"/>
              </a:rPr>
              <a:t>des radiations de haute altitude’.</a:t>
            </a:r>
            <a:endParaRPr b="0" lang="en-US" sz="1800" spc="-1" strike="noStrike">
              <a:solidFill>
                <a:srgbClr val="0f496f"/>
              </a:solidFill>
              <a:latin typeface="Century Gothic"/>
            </a:endParaRPr>
          </a:p>
        </p:txBody>
      </p:sp>
      <p:pic>
        <p:nvPicPr>
          <p:cNvPr id="217" name="Image 4" descr=""/>
          <p:cNvPicPr/>
          <p:nvPr/>
        </p:nvPicPr>
        <p:blipFill>
          <a:blip r:embed="rId1"/>
          <a:stretch/>
        </p:blipFill>
        <p:spPr>
          <a:xfrm>
            <a:off x="7645320" y="3457800"/>
            <a:ext cx="3723120" cy="3217680"/>
          </a:xfrm>
          <a:prstGeom prst="rect">
            <a:avLst/>
          </a:prstGeom>
          <a:ln>
            <a:noFill/>
          </a:ln>
        </p:spPr>
      </p:pic>
      <p:pic>
        <p:nvPicPr>
          <p:cNvPr id="218" name="Image 5" descr=""/>
          <p:cNvPicPr/>
          <p:nvPr/>
        </p:nvPicPr>
        <p:blipFill>
          <a:blip r:embed="rId2"/>
          <a:stretch/>
        </p:blipFill>
        <p:spPr>
          <a:xfrm>
            <a:off x="7644960" y="182160"/>
            <a:ext cx="3723120" cy="3214080"/>
          </a:xfrm>
          <a:prstGeom prst="rect">
            <a:avLst/>
          </a:prstGeom>
          <a:ln>
            <a:noFill/>
          </a:ln>
        </p:spPr>
      </p:pic>
    </p:spTree>
  </p:cSld>
  <p:timing>
    <p:tnLst>
      <p:par>
        <p:cTn id="30" dur="indefinite" restart="never" nodeType="tmRoot">
          <p:childTnLst>
            <p:seq>
              <p:cTn id="31"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0" y="180720"/>
            <a:ext cx="12191760" cy="790200"/>
          </a:xfrm>
          <a:prstGeom prst="rect">
            <a:avLst/>
          </a:prstGeom>
          <a:noFill/>
          <a:ln>
            <a:noFill/>
          </a:ln>
        </p:spPr>
        <p:txBody>
          <a:bodyPr anchor="b">
            <a:normAutofit/>
          </a:bodyPr>
          <a:p>
            <a:pPr algn="ctr">
              <a:lnSpc>
                <a:spcPct val="100000"/>
              </a:lnSpc>
            </a:pPr>
            <a:r>
              <a:rPr b="0" lang="en-US" sz="4800" spc="-1" strike="noStrike" cap="all">
                <a:solidFill>
                  <a:srgbClr val="ffffff"/>
                </a:solidFill>
                <a:latin typeface="Century Gothic"/>
              </a:rPr>
              <a:t>   </a:t>
            </a:r>
            <a:r>
              <a:rPr b="0" lang="en-US" sz="4800" spc="-1" strike="noStrike" cap="all">
                <a:solidFill>
                  <a:srgbClr val="ffffff"/>
                </a:solidFill>
                <a:latin typeface="Century Gothic"/>
              </a:rPr>
              <a:t>première certitude</a:t>
            </a:r>
            <a:endParaRPr b="0" lang="en-US" sz="4800" spc="-1" strike="noStrike">
              <a:solidFill>
                <a:srgbClr val="ffffff"/>
              </a:solidFill>
              <a:latin typeface="Century Gothic"/>
            </a:endParaRPr>
          </a:p>
        </p:txBody>
      </p:sp>
      <p:sp>
        <p:nvSpPr>
          <p:cNvPr id="220" name="TextShape 2"/>
          <p:cNvSpPr txBox="1"/>
          <p:nvPr/>
        </p:nvSpPr>
        <p:spPr>
          <a:xfrm>
            <a:off x="6527520" y="2171520"/>
            <a:ext cx="5664240" cy="2826720"/>
          </a:xfrm>
          <a:prstGeom prst="rect">
            <a:avLst/>
          </a:prstGeom>
          <a:noFill/>
          <a:ln>
            <a:noFill/>
          </a:ln>
        </p:spPr>
        <p:txBody>
          <a:bodyPr>
            <a:normAutofit/>
          </a:bodyPr>
          <a:p>
            <a:pPr marL="343080" indent="-342720">
              <a:lnSpc>
                <a:spcPct val="100000"/>
              </a:lnSpc>
              <a:spcBef>
                <a:spcPts val="420"/>
              </a:spcBef>
              <a:spcAft>
                <a:spcPts val="601"/>
              </a:spcAft>
              <a:buClr>
                <a:srgbClr val="ffffff"/>
              </a:buClr>
              <a:buSzPct val="80000"/>
              <a:buFont typeface="Wingdings" charset="2"/>
              <a:buChar char=""/>
            </a:pPr>
            <a:r>
              <a:rPr b="0" lang="en-US" sz="2100" spc="-1" strike="noStrike">
                <a:solidFill>
                  <a:srgbClr val="0f496f"/>
                </a:solidFill>
                <a:latin typeface="Century Gothic"/>
              </a:rPr>
              <a:t> </a:t>
            </a:r>
            <a:r>
              <a:rPr b="0" lang="en-US" sz="2100" spc="-1" strike="noStrike">
                <a:solidFill>
                  <a:srgbClr val="0f496f"/>
                </a:solidFill>
                <a:latin typeface="Century Gothic"/>
              </a:rPr>
              <a:t>donc ces « radiations » qui font que l’air s’ionise sont bien </a:t>
            </a:r>
            <a:r>
              <a:rPr b="1" lang="en-US" sz="2100" spc="-1" strike="noStrike">
                <a:solidFill>
                  <a:srgbClr val="0f496f"/>
                </a:solidFill>
                <a:latin typeface="Century Gothic"/>
              </a:rPr>
              <a:t>d’origine extra-terrestre</a:t>
            </a:r>
            <a:r>
              <a:rPr b="0" lang="en-US" sz="2100" spc="-1" strike="noStrike">
                <a:solidFill>
                  <a:srgbClr val="0f496f"/>
                </a:solidFill>
                <a:latin typeface="Century Gothic"/>
              </a:rPr>
              <a:t> et ne provienne pas uniquement des radiations naturelle du sol.</a:t>
            </a:r>
            <a:endParaRPr b="0" lang="en-US" sz="2100" spc="-1" strike="noStrike">
              <a:latin typeface="Arial"/>
            </a:endParaRPr>
          </a:p>
          <a:p>
            <a:pPr marL="343080" indent="-342720">
              <a:lnSpc>
                <a:spcPct val="100000"/>
              </a:lnSpc>
              <a:spcBef>
                <a:spcPts val="420"/>
              </a:spcBef>
              <a:spcAft>
                <a:spcPts val="601"/>
              </a:spcAft>
              <a:buClr>
                <a:srgbClr val="ffffff"/>
              </a:buClr>
              <a:buSzPct val="80000"/>
              <a:buFont typeface="Wingdings" charset="2"/>
              <a:buChar char=""/>
            </a:pPr>
            <a:r>
              <a:rPr b="0" lang="en-US" sz="2100" spc="-1" strike="noStrike">
                <a:solidFill>
                  <a:srgbClr val="0f496f"/>
                </a:solidFill>
                <a:latin typeface="Century Gothic"/>
              </a:rPr>
              <a:t>15 - 16 ions/cm3 a une altitude de 2,000 m.</a:t>
            </a:r>
            <a:endParaRPr b="0" lang="en-US" sz="2100" spc="-1" strike="noStrike">
              <a:latin typeface="Arial"/>
            </a:endParaRPr>
          </a:p>
          <a:p>
            <a:pPr marL="343080" indent="-342720">
              <a:lnSpc>
                <a:spcPct val="100000"/>
              </a:lnSpc>
              <a:spcBef>
                <a:spcPts val="420"/>
              </a:spcBef>
              <a:spcAft>
                <a:spcPts val="601"/>
              </a:spcAft>
              <a:buClr>
                <a:srgbClr val="ffffff"/>
              </a:buClr>
              <a:buSzPct val="80000"/>
              <a:buFont typeface="Wingdings" charset="2"/>
              <a:buChar char=""/>
            </a:pPr>
            <a:r>
              <a:rPr b="0" lang="en-US" sz="2100" spc="-1" strike="noStrike">
                <a:solidFill>
                  <a:srgbClr val="0f496f"/>
                </a:solidFill>
                <a:latin typeface="Century Gothic"/>
              </a:rPr>
              <a:t>A une altitude de 4,000 - 5,200 m il mesure 34 ions/cm3.</a:t>
            </a:r>
            <a:br/>
            <a:r>
              <a:rPr b="0" lang="en-US" sz="2100" spc="-1" strike="noStrike">
                <a:solidFill>
                  <a:srgbClr val="0f496f"/>
                </a:solidFill>
                <a:latin typeface="Century Gothic"/>
              </a:rPr>
              <a:t> </a:t>
            </a:r>
            <a:endParaRPr b="0" lang="en-US" sz="2100" spc="-1" strike="noStrike">
              <a:latin typeface="Arial"/>
            </a:endParaRPr>
          </a:p>
        </p:txBody>
      </p:sp>
      <p:pic>
        <p:nvPicPr>
          <p:cNvPr id="221" name="Picture 3" descr=""/>
          <p:cNvPicPr/>
          <p:nvPr/>
        </p:nvPicPr>
        <p:blipFill>
          <a:blip r:embed="rId1"/>
          <a:stretch/>
        </p:blipFill>
        <p:spPr>
          <a:xfrm>
            <a:off x="126720" y="1334520"/>
            <a:ext cx="6400440" cy="5342400"/>
          </a:xfrm>
          <a:prstGeom prst="rect">
            <a:avLst/>
          </a:prstGeom>
          <a:ln>
            <a:noFill/>
          </a:ln>
        </p:spPr>
      </p:pic>
    </p:spTree>
  </p:cSld>
  <p:timing>
    <p:tnLst>
      <p:par>
        <p:cTn id="32" dur="indefinite" restart="never" nodeType="tmRoot">
          <p:childTnLst>
            <p:seq>
              <p:cTn id="33"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2679840" y="0"/>
            <a:ext cx="8667720" cy="998280"/>
          </a:xfrm>
          <a:prstGeom prst="rect">
            <a:avLst/>
          </a:prstGeom>
          <a:noFill/>
          <a:ln>
            <a:noFill/>
          </a:ln>
        </p:spPr>
        <p:txBody>
          <a:bodyPr anchor="b">
            <a:normAutofit/>
          </a:bodyPr>
          <a:p>
            <a:pPr algn="ctr">
              <a:lnSpc>
                <a:spcPct val="100000"/>
              </a:lnSpc>
            </a:pPr>
            <a:r>
              <a:rPr b="0" lang="en-US" sz="3600" spc="-1" strike="noStrike" cap="all">
                <a:solidFill>
                  <a:srgbClr val="ffffff"/>
                </a:solidFill>
                <a:latin typeface="Century Gothic"/>
              </a:rPr>
              <a:t>Millikan</a:t>
            </a:r>
            <a:endParaRPr b="0" lang="en-US" sz="3600" spc="-1" strike="noStrike">
              <a:solidFill>
                <a:srgbClr val="ffffff"/>
              </a:solidFill>
              <a:latin typeface="Century Gothic"/>
            </a:endParaRPr>
          </a:p>
        </p:txBody>
      </p:sp>
      <p:sp>
        <p:nvSpPr>
          <p:cNvPr id="223" name="TextShape 2"/>
          <p:cNvSpPr txBox="1"/>
          <p:nvPr/>
        </p:nvSpPr>
        <p:spPr>
          <a:xfrm>
            <a:off x="684360" y="4495680"/>
            <a:ext cx="8534160" cy="1498320"/>
          </a:xfrm>
          <a:prstGeom prst="rect">
            <a:avLst/>
          </a:prstGeom>
          <a:noFill/>
          <a:ln>
            <a:noFill/>
          </a:ln>
        </p:spPr>
        <p:txBody>
          <a:bodyPr/>
          <a:p>
            <a:endParaRPr b="0" lang="en-US" sz="2000" spc="-1" strike="noStrike">
              <a:solidFill>
                <a:srgbClr val="0f496f"/>
              </a:solidFill>
              <a:latin typeface="Century Gothic"/>
            </a:endParaRPr>
          </a:p>
        </p:txBody>
      </p:sp>
      <p:pic>
        <p:nvPicPr>
          <p:cNvPr id="224" name="Picture 4" descr=""/>
          <p:cNvPicPr/>
          <p:nvPr/>
        </p:nvPicPr>
        <p:blipFill>
          <a:blip r:embed="rId1"/>
          <a:stretch/>
        </p:blipFill>
        <p:spPr>
          <a:xfrm>
            <a:off x="323640" y="4254120"/>
            <a:ext cx="11535120" cy="2504160"/>
          </a:xfrm>
          <a:prstGeom prst="rect">
            <a:avLst/>
          </a:prstGeom>
          <a:ln>
            <a:noFill/>
          </a:ln>
        </p:spPr>
      </p:pic>
      <p:pic>
        <p:nvPicPr>
          <p:cNvPr id="225" name="Picture 5" descr=""/>
          <p:cNvPicPr/>
          <p:nvPr/>
        </p:nvPicPr>
        <p:blipFill>
          <a:blip r:embed="rId2"/>
          <a:stretch/>
        </p:blipFill>
        <p:spPr>
          <a:xfrm>
            <a:off x="323640" y="658800"/>
            <a:ext cx="3516480" cy="3473640"/>
          </a:xfrm>
          <a:prstGeom prst="rect">
            <a:avLst/>
          </a:prstGeom>
          <a:ln>
            <a:noFill/>
          </a:ln>
        </p:spPr>
      </p:pic>
      <p:sp>
        <p:nvSpPr>
          <p:cNvPr id="226" name="CustomShape 3"/>
          <p:cNvSpPr/>
          <p:nvPr/>
        </p:nvSpPr>
        <p:spPr>
          <a:xfrm>
            <a:off x="4147560" y="2072520"/>
            <a:ext cx="6576480" cy="14619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ffffff"/>
              </a:buClr>
              <a:buFont typeface="Wingdings" charset="2"/>
              <a:buChar char=""/>
            </a:pPr>
            <a:r>
              <a:rPr b="0" lang="en-US" sz="1800" spc="-1" strike="noStrike">
                <a:solidFill>
                  <a:srgbClr val="ffffff"/>
                </a:solidFill>
                <a:latin typeface="Century Gothic"/>
              </a:rPr>
              <a:t>Robert Millikan pense que les rayons de Hess sont des rayons gamma de très haute énergie (1925 : « rayons cosmiques »).</a:t>
            </a:r>
            <a:endParaRPr b="0" lang="en-US" sz="1800" spc="-1" strike="noStrike">
              <a:latin typeface="Arial"/>
            </a:endParaRPr>
          </a:p>
          <a:p>
            <a:pPr marL="285840" indent="-285480">
              <a:lnSpc>
                <a:spcPct val="100000"/>
              </a:lnSpc>
              <a:buClr>
                <a:srgbClr val="ffffff"/>
              </a:buClr>
              <a:buFont typeface="Wingdings" charset="2"/>
              <a:buChar char=""/>
            </a:pPr>
            <a:r>
              <a:rPr b="0" lang="en-US" sz="1800" spc="-1" strike="noStrike">
                <a:solidFill>
                  <a:srgbClr val="ffffff"/>
                </a:solidFill>
                <a:latin typeface="Century Gothic"/>
              </a:rPr>
              <a:t>Et pour lui ils était les résultats de la naissances (formation) d’atomes dans l’espaces interstellaires.  </a:t>
            </a:r>
            <a:endParaRPr b="0" lang="en-US" sz="1800" spc="-1" strike="noStrike">
              <a:latin typeface="Arial"/>
            </a:endParaRPr>
          </a:p>
        </p:txBody>
      </p:sp>
    </p:spTree>
  </p:cSld>
  <p:timing>
    <p:tnLst>
      <p:par>
        <p:cTn id="34" dur="indefinite" restart="never" nodeType="tmRoot">
          <p:childTnLst>
            <p:seq>
              <p:cTn id="35"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0" y="0"/>
            <a:ext cx="12191760" cy="1404000"/>
          </a:xfrm>
          <a:prstGeom prst="rect">
            <a:avLst/>
          </a:prstGeom>
          <a:noFill/>
          <a:ln>
            <a:noFill/>
          </a:ln>
        </p:spPr>
        <p:txBody>
          <a:bodyPr anchor="b"/>
          <a:p>
            <a:pPr algn="ctr">
              <a:lnSpc>
                <a:spcPct val="100000"/>
              </a:lnSpc>
            </a:pPr>
            <a:r>
              <a:rPr b="0" lang="en-US" sz="3600" spc="-1" strike="noStrike" cap="all">
                <a:solidFill>
                  <a:srgbClr val="ffffff"/>
                </a:solidFill>
                <a:latin typeface="Century Gothic"/>
              </a:rPr>
              <a:t>j. Clay et les effets de la latitude</a:t>
            </a:r>
            <a:endParaRPr b="0" lang="en-US" sz="3600" spc="-1" strike="noStrike">
              <a:solidFill>
                <a:srgbClr val="ffffff"/>
              </a:solidFill>
              <a:latin typeface="Century Gothic"/>
            </a:endParaRPr>
          </a:p>
        </p:txBody>
      </p:sp>
      <p:sp>
        <p:nvSpPr>
          <p:cNvPr id="228" name="TextShape 2"/>
          <p:cNvSpPr txBox="1"/>
          <p:nvPr/>
        </p:nvSpPr>
        <p:spPr>
          <a:xfrm>
            <a:off x="348480" y="1785240"/>
            <a:ext cx="11494800" cy="2133360"/>
          </a:xfrm>
          <a:prstGeom prst="rect">
            <a:avLst/>
          </a:prstGeom>
          <a:noFill/>
          <a:ln>
            <a:noFill/>
          </a:ln>
        </p:spPr>
        <p:txBody>
          <a:bodyPr/>
          <a:p>
            <a:pPr marL="285840" indent="-285480" algn="ctr">
              <a:lnSpc>
                <a:spcPct val="100000"/>
              </a:lnSpc>
              <a:spcBef>
                <a:spcPts val="360"/>
              </a:spcBef>
              <a:spcAft>
                <a:spcPts val="601"/>
              </a:spcAft>
              <a:buClr>
                <a:srgbClr val="ffffff"/>
              </a:buClr>
              <a:buSzPct val="80000"/>
              <a:buFont typeface="Wingdings" charset="2"/>
              <a:buChar char=""/>
            </a:pPr>
            <a:r>
              <a:rPr b="0" lang="en-US" sz="1800" spc="-1" strike="noStrike">
                <a:solidFill>
                  <a:srgbClr val="0f496f"/>
                </a:solidFill>
                <a:latin typeface="Century Gothic"/>
              </a:rPr>
              <a:t>1927-28 et en faisant différentes mesures en  du taux de radioactivité a différents endroit du globe (de différentes latitude) il as observer qu’elle était plus grande d’environs 15% au pôles magnétiques.</a:t>
            </a:r>
            <a:endParaRPr b="0" lang="en-US" sz="1800" spc="-1" strike="noStrike">
              <a:solidFill>
                <a:srgbClr val="0f496f"/>
              </a:solidFill>
              <a:latin typeface="Century Gothic"/>
            </a:endParaRPr>
          </a:p>
        </p:txBody>
      </p:sp>
      <p:pic>
        <p:nvPicPr>
          <p:cNvPr id="229" name="Image 3" descr=""/>
          <p:cNvPicPr/>
          <p:nvPr/>
        </p:nvPicPr>
        <p:blipFill>
          <a:blip r:embed="rId1"/>
          <a:stretch/>
        </p:blipFill>
        <p:spPr>
          <a:xfrm>
            <a:off x="348480" y="2764800"/>
            <a:ext cx="5649480" cy="3860640"/>
          </a:xfrm>
          <a:prstGeom prst="rect">
            <a:avLst/>
          </a:prstGeom>
          <a:ln>
            <a:noFill/>
          </a:ln>
        </p:spPr>
      </p:pic>
      <p:pic>
        <p:nvPicPr>
          <p:cNvPr id="230" name="Image 4" descr=""/>
          <p:cNvPicPr/>
          <p:nvPr/>
        </p:nvPicPr>
        <p:blipFill>
          <a:blip r:embed="rId2"/>
          <a:stretch/>
        </p:blipFill>
        <p:spPr>
          <a:xfrm>
            <a:off x="6193800" y="2764800"/>
            <a:ext cx="5649480" cy="3860640"/>
          </a:xfrm>
          <a:prstGeom prst="rect">
            <a:avLst/>
          </a:prstGeom>
          <a:ln>
            <a:noFill/>
          </a:ln>
        </p:spPr>
      </p:pic>
    </p:spTree>
  </p:cSld>
  <p:timing>
    <p:tnLst>
      <p:par>
        <p:cTn id="36" dur="indefinite" restart="never" nodeType="tmRoot">
          <p:childTnLst>
            <p:seq>
              <p:cTn id="37"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Picture 4" descr=""/>
          <p:cNvPicPr/>
          <p:nvPr/>
        </p:nvPicPr>
        <p:blipFill>
          <a:blip r:embed="rId1"/>
          <a:stretch/>
        </p:blipFill>
        <p:spPr>
          <a:xfrm>
            <a:off x="0" y="0"/>
            <a:ext cx="12191760" cy="6857640"/>
          </a:xfrm>
          <a:prstGeom prst="rect">
            <a:avLst/>
          </a:prstGeom>
          <a:ln>
            <a:noFill/>
          </a:ln>
        </p:spPr>
      </p:pic>
      <p:sp>
        <p:nvSpPr>
          <p:cNvPr id="232" name="TextShape 1"/>
          <p:cNvSpPr txBox="1"/>
          <p:nvPr/>
        </p:nvSpPr>
        <p:spPr>
          <a:xfrm>
            <a:off x="0" y="410760"/>
            <a:ext cx="12191760" cy="1245240"/>
          </a:xfrm>
          <a:prstGeom prst="rect">
            <a:avLst/>
          </a:prstGeom>
          <a:noFill/>
          <a:ln>
            <a:noFill/>
          </a:ln>
        </p:spPr>
        <p:txBody>
          <a:bodyPr anchor="b"/>
          <a:p>
            <a:pPr algn="ctr">
              <a:lnSpc>
                <a:spcPct val="100000"/>
              </a:lnSpc>
            </a:pPr>
            <a:r>
              <a:rPr b="0" lang="en-US" sz="3600" spc="-1" strike="noStrike" cap="all">
                <a:solidFill>
                  <a:srgbClr val="ffffff"/>
                </a:solidFill>
                <a:latin typeface="Century Gothic"/>
              </a:rPr>
              <a:t>Compton et les effets de la latitude</a:t>
            </a:r>
            <a:endParaRPr b="0" lang="en-US" sz="3600" spc="-1" strike="noStrike">
              <a:solidFill>
                <a:srgbClr val="ffffff"/>
              </a:solidFill>
              <a:latin typeface="Century Gothic"/>
            </a:endParaRPr>
          </a:p>
        </p:txBody>
      </p:sp>
      <p:sp>
        <p:nvSpPr>
          <p:cNvPr id="233" name="TextShape 2"/>
          <p:cNvSpPr txBox="1"/>
          <p:nvPr/>
        </p:nvSpPr>
        <p:spPr>
          <a:xfrm>
            <a:off x="671040" y="2067480"/>
            <a:ext cx="4253760" cy="3119040"/>
          </a:xfrm>
          <a:prstGeom prst="rect">
            <a:avLst/>
          </a:prstGeom>
          <a:noFill/>
          <a:ln>
            <a:noFill/>
          </a:ln>
        </p:spPr>
        <p:txBody>
          <a:bodyPr/>
          <a:p>
            <a:pPr algn="ctr">
              <a:lnSpc>
                <a:spcPct val="100000"/>
              </a:lnSpc>
              <a:spcBef>
                <a:spcPts val="360"/>
              </a:spcBef>
              <a:spcAft>
                <a:spcPts val="601"/>
              </a:spcAft>
            </a:pPr>
            <a:r>
              <a:rPr b="1" lang="en-US" sz="1800" spc="-1" strike="noStrike">
                <a:solidFill>
                  <a:srgbClr val="354f0f"/>
                </a:solidFill>
                <a:latin typeface="Century Gothic"/>
              </a:rPr>
              <a:t>En 1930 il envoie 60 chercheurs aux quatre coins du globe pour mesurer le taux d’ionisation (la vitesse de déchargement des électroscopes) et le résultat et que l’effet de latitude existe bel est bien et donc que les rayons cosmique sont en faites des particules et qu’il sont en plus charger !! </a:t>
            </a:r>
            <a:endParaRPr b="0" lang="en-US" sz="1800" spc="-1" strike="noStrike">
              <a:solidFill>
                <a:srgbClr val="0f496f"/>
              </a:solidFill>
              <a:latin typeface="Century Gothic"/>
            </a:endParaRPr>
          </a:p>
        </p:txBody>
      </p:sp>
      <p:pic>
        <p:nvPicPr>
          <p:cNvPr id="234" name="Picture 6" descr=""/>
          <p:cNvPicPr/>
          <p:nvPr/>
        </p:nvPicPr>
        <p:blipFill>
          <a:blip r:embed="rId2"/>
          <a:stretch/>
        </p:blipFill>
        <p:spPr>
          <a:xfrm>
            <a:off x="6431400" y="2067480"/>
            <a:ext cx="4253760" cy="3119040"/>
          </a:xfrm>
          <a:prstGeom prst="rect">
            <a:avLst/>
          </a:prstGeom>
          <a:ln>
            <a:noFill/>
          </a:ln>
        </p:spPr>
      </p:pic>
    </p:spTree>
  </p:cSld>
  <p:timing>
    <p:tnLst>
      <p:par>
        <p:cTn id="38" dur="indefinite" restart="never" nodeType="tmRoot">
          <p:childTnLst>
            <p:seq>
              <p:cTn id="39"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Slice</Template>
  <TotalTime>2946</TotalTime>
  <Application>LibreOffice/6.0.7.3$Linux_X86_64 LibreOffice_project/00m0$Build-3</Application>
  <Words>1306</Words>
  <Paragraphs>131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2018-12-04T22:08:24Z</dcterms:created>
  <dc:creator>kenny</dc:creator>
  <dc:description/>
  <dc:language>en-US</dc:language>
  <cp:lastModifiedBy/>
  <dcterms:modified xsi:type="dcterms:W3CDTF">2022-10-06T10:42:15Z</dcterms:modified>
  <cp:revision>125</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22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24</vt:i4>
  </property>
</Properties>
</file>